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3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Lst>
  <p:sldSz cx="9144000" cy="5143500" type="screen16x9"/>
  <p:notesSz cx="6858000" cy="9144000"/>
  <p:embeddedFontLst>
    <p:embeddedFont>
      <p:font typeface="Gowun Batang" panose="020B0604020202020204" charset="-127"/>
      <p:regular r:id="rId36"/>
      <p:bold r:id="rId37"/>
    </p:embeddedFont>
    <p:embeddedFont>
      <p:font typeface="Alegreya" panose="020B0604020202020204" charset="0"/>
      <p:regular r:id="rId38"/>
      <p:bold r:id="rId39"/>
      <p:italic r:id="rId40"/>
      <p:boldItalic r:id="rId41"/>
    </p:embeddedFont>
    <p:embeddedFont>
      <p:font typeface="Archivo" panose="020B0604020202020204" charset="0"/>
      <p:regular r:id="rId42"/>
      <p:bold r:id="rId43"/>
      <p:italic r:id="rId44"/>
      <p:boldItalic r:id="rId45"/>
    </p:embeddedFont>
    <p:embeddedFont>
      <p:font typeface="Archivo Medium" panose="020B0604020202020204" charset="0"/>
      <p:regular r:id="rId46"/>
      <p:bold r:id="rId47"/>
      <p:italic r:id="rId48"/>
      <p:boldItalic r:id="rId49"/>
    </p:embeddedFont>
    <p:embeddedFont>
      <p:font typeface="Barlow Semi Condensed" panose="020F0502020204030204" pitchFamily="2" charset="0"/>
      <p:regular r:id="rId50"/>
      <p:bold r:id="rId51"/>
      <p:italic r:id="rId52"/>
      <p:boldItalic r:id="rId53"/>
    </p:embeddedFont>
    <p:embeddedFont>
      <p:font typeface="Barlow Semi Condensed Black" panose="020F0502020204030204" pitchFamily="2" charset="0"/>
      <p:bold r:id="rId54"/>
      <p:boldItalic r:id="rId55"/>
    </p:embeddedFont>
    <p:embeddedFont>
      <p:font typeface="Bungee" panose="020B0604020202020204" charset="0"/>
      <p:regular r:id="rId56"/>
    </p:embeddedFont>
    <p:embeddedFont>
      <p:font typeface="Darker Grotesque" panose="020B0604020202020204" charset="0"/>
      <p:regular r:id="rId57"/>
      <p:bold r:id="rId58"/>
    </p:embeddedFont>
    <p:embeddedFont>
      <p:font typeface="DM Mono" panose="020F0502020204030204" pitchFamily="49" charset="0"/>
      <p:regular r:id="rId59"/>
      <p:italic r:id="rId60"/>
    </p:embeddedFont>
    <p:embeddedFont>
      <p:font typeface="DM Sans" panose="020F0502020204030204" pitchFamily="2" charset="0"/>
      <p:regular r:id="rId61"/>
      <p:bold r:id="rId62"/>
      <p:italic r:id="rId63"/>
      <p:boldItalic r:id="rId64"/>
    </p:embeddedFont>
    <p:embeddedFont>
      <p:font typeface="DM Sans Medium" panose="020F0502020204030204" pitchFamily="2" charset="0"/>
      <p:regular r:id="rId65"/>
      <p:bold r:id="rId66"/>
      <p:italic r:id="rId67"/>
      <p:boldItalic r:id="rId68"/>
    </p:embeddedFont>
    <p:embeddedFont>
      <p:font typeface="Domine" panose="020B0604020202020204" charset="0"/>
      <p:regular r:id="rId69"/>
      <p:bold r:id="rId70"/>
    </p:embeddedFont>
    <p:embeddedFont>
      <p:font typeface="Lexend" panose="020B0604020202020204" charset="0"/>
      <p:regular r:id="rId71"/>
      <p:bold r:id="rId72"/>
    </p:embeddedFont>
    <p:embeddedFont>
      <p:font typeface="Montserrat" panose="00000500000000000000" pitchFamily="2" charset="0"/>
      <p:regular r:id="rId73"/>
      <p:bold r:id="rId74"/>
      <p:italic r:id="rId75"/>
      <p:boldItalic r:id="rId76"/>
    </p:embeddedFont>
    <p:embeddedFont>
      <p:font typeface="Patua One" panose="020B0604020202020204" charset="0"/>
      <p:regular r:id="rId77"/>
    </p:embeddedFont>
    <p:embeddedFont>
      <p:font typeface="Roboto" panose="02000000000000000000" pitchFamily="2" charset="0"/>
      <p:regular r:id="rId78"/>
      <p:bold r:id="rId79"/>
      <p:italic r:id="rId80"/>
      <p:boldItalic r:id="rId81"/>
    </p:embeddedFont>
    <p:embeddedFont>
      <p:font typeface="Roboto Medium" panose="020F0502020204030204" pitchFamily="2" charset="0"/>
      <p:regular r:id="rId82"/>
      <p:bold r:id="rId83"/>
      <p:italic r:id="rId84"/>
      <p:boldItalic r:id="rId8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DE7CA71-2274-452B-85F0-7C005FDECC45}">
  <a:tblStyle styleId="{9DE7CA71-2274-452B-85F0-7C005FDECC4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9259" autoAdjust="0"/>
  </p:normalViewPr>
  <p:slideViewPr>
    <p:cSldViewPr snapToGrid="0">
      <p:cViewPr varScale="1">
        <p:scale>
          <a:sx n="94" d="100"/>
          <a:sy n="94" d="100"/>
        </p:scale>
        <p:origin x="696" y="9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font" Target="fonts/font7.fntdata"/><Relationship Id="rId47" Type="http://schemas.openxmlformats.org/officeDocument/2006/relationships/font" Target="fonts/font12.fntdata"/><Relationship Id="rId63" Type="http://schemas.openxmlformats.org/officeDocument/2006/relationships/font" Target="fonts/font28.fntdata"/><Relationship Id="rId68" Type="http://schemas.openxmlformats.org/officeDocument/2006/relationships/font" Target="fonts/font33.fntdata"/><Relationship Id="rId84" Type="http://schemas.openxmlformats.org/officeDocument/2006/relationships/font" Target="fonts/font49.fntdata"/><Relationship Id="rId89"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font" Target="fonts/font2.fntdata"/><Relationship Id="rId53" Type="http://schemas.openxmlformats.org/officeDocument/2006/relationships/font" Target="fonts/font18.fntdata"/><Relationship Id="rId58" Type="http://schemas.openxmlformats.org/officeDocument/2006/relationships/font" Target="fonts/font23.fntdata"/><Relationship Id="rId74" Type="http://schemas.openxmlformats.org/officeDocument/2006/relationships/font" Target="fonts/font39.fntdata"/><Relationship Id="rId79" Type="http://schemas.openxmlformats.org/officeDocument/2006/relationships/font" Target="fonts/font44.fntdata"/><Relationship Id="rId5" Type="http://schemas.openxmlformats.org/officeDocument/2006/relationships/slide" Target="slides/slide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56" Type="http://schemas.openxmlformats.org/officeDocument/2006/relationships/font" Target="fonts/font21.fntdata"/><Relationship Id="rId64" Type="http://schemas.openxmlformats.org/officeDocument/2006/relationships/font" Target="fonts/font29.fntdata"/><Relationship Id="rId69" Type="http://schemas.openxmlformats.org/officeDocument/2006/relationships/font" Target="fonts/font34.fntdata"/><Relationship Id="rId77" Type="http://schemas.openxmlformats.org/officeDocument/2006/relationships/font" Target="fonts/font42.fntdata"/><Relationship Id="rId8" Type="http://schemas.openxmlformats.org/officeDocument/2006/relationships/slide" Target="slides/slide7.xml"/><Relationship Id="rId51" Type="http://schemas.openxmlformats.org/officeDocument/2006/relationships/font" Target="fonts/font16.fntdata"/><Relationship Id="rId72" Type="http://schemas.openxmlformats.org/officeDocument/2006/relationships/font" Target="fonts/font37.fntdata"/><Relationship Id="rId80" Type="http://schemas.openxmlformats.org/officeDocument/2006/relationships/font" Target="fonts/font45.fntdata"/><Relationship Id="rId85" Type="http://schemas.openxmlformats.org/officeDocument/2006/relationships/font" Target="fonts/font50.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font" Target="fonts/font11.fntdata"/><Relationship Id="rId59" Type="http://schemas.openxmlformats.org/officeDocument/2006/relationships/font" Target="fonts/font24.fntdata"/><Relationship Id="rId67" Type="http://schemas.openxmlformats.org/officeDocument/2006/relationships/font" Target="fonts/font32.fntdata"/><Relationship Id="rId20" Type="http://schemas.openxmlformats.org/officeDocument/2006/relationships/slide" Target="slides/slide19.xml"/><Relationship Id="rId41" Type="http://schemas.openxmlformats.org/officeDocument/2006/relationships/font" Target="fonts/font6.fntdata"/><Relationship Id="rId54" Type="http://schemas.openxmlformats.org/officeDocument/2006/relationships/font" Target="fonts/font19.fntdata"/><Relationship Id="rId62" Type="http://schemas.openxmlformats.org/officeDocument/2006/relationships/font" Target="fonts/font27.fntdata"/><Relationship Id="rId70" Type="http://schemas.openxmlformats.org/officeDocument/2006/relationships/font" Target="fonts/font35.fntdata"/><Relationship Id="rId75" Type="http://schemas.openxmlformats.org/officeDocument/2006/relationships/font" Target="fonts/font40.fntdata"/><Relationship Id="rId83" Type="http://schemas.openxmlformats.org/officeDocument/2006/relationships/font" Target="fonts/font48.fntdata"/><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49" Type="http://schemas.openxmlformats.org/officeDocument/2006/relationships/font" Target="fonts/font14.fntdata"/><Relationship Id="rId57" Type="http://schemas.openxmlformats.org/officeDocument/2006/relationships/font" Target="fonts/font22.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9.fntdata"/><Relationship Id="rId52" Type="http://schemas.openxmlformats.org/officeDocument/2006/relationships/font" Target="fonts/font17.fntdata"/><Relationship Id="rId60" Type="http://schemas.openxmlformats.org/officeDocument/2006/relationships/font" Target="fonts/font25.fntdata"/><Relationship Id="rId65" Type="http://schemas.openxmlformats.org/officeDocument/2006/relationships/font" Target="fonts/font30.fntdata"/><Relationship Id="rId73" Type="http://schemas.openxmlformats.org/officeDocument/2006/relationships/font" Target="fonts/font38.fntdata"/><Relationship Id="rId78" Type="http://schemas.openxmlformats.org/officeDocument/2006/relationships/font" Target="fonts/font43.fntdata"/><Relationship Id="rId81" Type="http://schemas.openxmlformats.org/officeDocument/2006/relationships/font" Target="fonts/font46.fntdata"/><Relationship Id="rId8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font" Target="fonts/font4.fntdata"/><Relationship Id="rId34" Type="http://schemas.openxmlformats.org/officeDocument/2006/relationships/slide" Target="slides/slide33.xml"/><Relationship Id="rId50" Type="http://schemas.openxmlformats.org/officeDocument/2006/relationships/font" Target="fonts/font15.fntdata"/><Relationship Id="rId55" Type="http://schemas.openxmlformats.org/officeDocument/2006/relationships/font" Target="fonts/font20.fntdata"/><Relationship Id="rId76" Type="http://schemas.openxmlformats.org/officeDocument/2006/relationships/font" Target="fonts/font41.fntdata"/><Relationship Id="rId7" Type="http://schemas.openxmlformats.org/officeDocument/2006/relationships/slide" Target="slides/slide6.xml"/><Relationship Id="rId71" Type="http://schemas.openxmlformats.org/officeDocument/2006/relationships/font" Target="fonts/font36.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font" Target="fonts/font5.fntdata"/><Relationship Id="rId45" Type="http://schemas.openxmlformats.org/officeDocument/2006/relationships/font" Target="fonts/font10.fntdata"/><Relationship Id="rId66" Type="http://schemas.openxmlformats.org/officeDocument/2006/relationships/font" Target="fonts/font31.fntdata"/><Relationship Id="rId87" Type="http://schemas.openxmlformats.org/officeDocument/2006/relationships/viewProps" Target="viewProps.xml"/><Relationship Id="rId61" Type="http://schemas.openxmlformats.org/officeDocument/2006/relationships/font" Target="fonts/font26.fntdata"/><Relationship Id="rId82" Type="http://schemas.openxmlformats.org/officeDocument/2006/relationships/font" Target="fonts/font47.fntdata"/><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t>Welcome!  </a:t>
            </a:r>
            <a:endParaRPr sz="1400"/>
          </a:p>
          <a:p>
            <a:pPr marL="0" lvl="0" indent="0" algn="l" rtl="0">
              <a:spcBef>
                <a:spcPts val="0"/>
              </a:spcBef>
              <a:spcAft>
                <a:spcPts val="0"/>
              </a:spcAft>
              <a:buNone/>
            </a:pPr>
            <a:r>
              <a:rPr lang="en" sz="1400"/>
              <a:t>Disclaimer: We are not experts in boundaries.  </a:t>
            </a:r>
            <a:endParaRPr sz="1400"/>
          </a:p>
          <a:p>
            <a:pPr marL="0" lvl="0" indent="0" algn="l" rtl="0">
              <a:spcBef>
                <a:spcPts val="0"/>
              </a:spcBef>
              <a:spcAft>
                <a:spcPts val="0"/>
              </a:spcAft>
              <a:buNone/>
            </a:pPr>
            <a:r>
              <a:rPr lang="en" sz="1400"/>
              <a:t>We wanted to learn more ourselves.  One way that helps is to put a workshop together.  In gathering, studying and talking through the materials we have a chance to grow in our boundary awareness and practice.  We hope to learn from you all today as we share our questions and experience, strength and hope.</a:t>
            </a:r>
            <a:endParaRPr sz="1400"/>
          </a:p>
          <a:p>
            <a:pPr marL="0" lvl="0" indent="0" algn="l" rtl="0">
              <a:spcBef>
                <a:spcPts val="0"/>
              </a:spcBef>
              <a:spcAft>
                <a:spcPts val="0"/>
              </a:spcAft>
              <a:buNone/>
            </a:pPr>
            <a:r>
              <a:rPr lang="en" sz="1400"/>
              <a:t>Take what you like and leave the rest.  </a:t>
            </a:r>
            <a:endParaRPr sz="14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34be3cdcb35_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34be3cdcb35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t>Remember boundaries are taught and modeled to us when we are young.  </a:t>
            </a:r>
            <a:br>
              <a:rPr lang="en" sz="1400"/>
            </a:br>
            <a:endParaRPr sz="1400"/>
          </a:p>
          <a:p>
            <a:pPr marL="0" lvl="0" indent="0" algn="l" rtl="0">
              <a:spcBef>
                <a:spcPts val="0"/>
              </a:spcBef>
              <a:spcAft>
                <a:spcPts val="0"/>
              </a:spcAft>
              <a:buNone/>
            </a:pPr>
            <a:r>
              <a:rPr lang="en" sz="1400"/>
              <a:t>Many of us were raised in families with disordered/dysfunctional boundaries. </a:t>
            </a:r>
            <a:endParaRPr sz="14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34dabe86c80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34dabe86c8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b="1">
                <a:solidFill>
                  <a:schemeClr val="accent3"/>
                </a:solidFill>
              </a:rPr>
              <a:t>Pass out RPCs</a:t>
            </a:r>
            <a:endParaRPr sz="1400" b="1">
              <a:solidFill>
                <a:schemeClr val="accent3"/>
              </a:solidFill>
            </a:endParaRPr>
          </a:p>
          <a:p>
            <a:pPr marL="0" lvl="0" indent="0" algn="l" rtl="0">
              <a:spcBef>
                <a:spcPts val="0"/>
              </a:spcBef>
              <a:spcAft>
                <a:spcPts val="0"/>
              </a:spcAft>
              <a:buNone/>
            </a:pPr>
            <a:br>
              <a:rPr lang="en" sz="1400"/>
            </a:br>
            <a:r>
              <a:rPr lang="en" sz="1400"/>
              <a:t>Discuss in small groups or as a big group? </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en" sz="1400"/>
              <a:t>Which pattern(s) do you see impacting your ability to have functional boundaries?  </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en" sz="1400"/>
              <a:t>One big problematic area is codependents often don’t even know what our preferences, desires, limits, deal breakers, feelings are.  </a:t>
            </a:r>
            <a:endParaRPr sz="14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34be3cdcb35_0_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34be3cdcb35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b="1" dirty="0">
                <a:solidFill>
                  <a:schemeClr val="accent3"/>
                </a:solidFill>
              </a:rPr>
              <a:t>Give Boundary Blueprint Handout to take home.</a:t>
            </a:r>
            <a:endParaRPr sz="1200" b="1" dirty="0">
              <a:solidFill>
                <a:schemeClr val="accent3"/>
              </a:solidFill>
            </a:endParaRPr>
          </a:p>
          <a:p>
            <a:pPr marL="0" lvl="0" indent="0" algn="l" rtl="0">
              <a:spcBef>
                <a:spcPts val="0"/>
              </a:spcBef>
              <a:spcAft>
                <a:spcPts val="0"/>
              </a:spcAft>
              <a:buNone/>
            </a:pPr>
            <a:r>
              <a:rPr lang="en" sz="1200" dirty="0"/>
              <a:t>Top 5 Boundary Blocks: </a:t>
            </a:r>
            <a:br>
              <a:rPr lang="en" sz="1200" dirty="0"/>
            </a:br>
            <a:r>
              <a:rPr lang="en" sz="1200" dirty="0"/>
              <a:t>Fear of rejection: Many people avoid setting boundaries because they fear that others will reject them or think they are being unreasonable. They may worry that by saying no or asking for what they need will be seen as difficult or selfish. </a:t>
            </a:r>
            <a:br>
              <a:rPr lang="en" sz="1200" dirty="0"/>
            </a:br>
            <a:endParaRPr sz="1200" dirty="0"/>
          </a:p>
          <a:p>
            <a:pPr marL="0" lvl="0" indent="0" algn="l" rtl="0">
              <a:spcBef>
                <a:spcPts val="0"/>
              </a:spcBef>
              <a:spcAft>
                <a:spcPts val="0"/>
              </a:spcAft>
              <a:buNone/>
            </a:pPr>
            <a:r>
              <a:rPr lang="en" sz="1200" dirty="0"/>
              <a:t>Lack of self-awareness: Some people may not have a clear sense of their own needs and values, or they may struggle to articulate them. Without this awareness, it can be challenging to set boundaries effectively. </a:t>
            </a:r>
            <a:br>
              <a:rPr lang="en" sz="1200" dirty="0"/>
            </a:br>
            <a:endParaRPr sz="1200" dirty="0"/>
          </a:p>
          <a:p>
            <a:pPr marL="0" lvl="0" indent="0" algn="l" rtl="0">
              <a:spcBef>
                <a:spcPts val="0"/>
              </a:spcBef>
              <a:spcAft>
                <a:spcPts val="0"/>
              </a:spcAft>
              <a:buNone/>
            </a:pPr>
            <a:r>
              <a:rPr lang="en" sz="1200" dirty="0"/>
              <a:t>Guilt or obligation: People may feel guilty or obligated to say yes to requests or demands from others, even when it is not in their best interest. They may feel responsible for meeting others’ needs and struggle to prioritize their own.</a:t>
            </a:r>
            <a:endParaRPr sz="1200" dirty="0"/>
          </a:p>
          <a:p>
            <a:pPr marL="0" lvl="0" indent="0" algn="l" rtl="0">
              <a:spcBef>
                <a:spcPts val="0"/>
              </a:spcBef>
              <a:spcAft>
                <a:spcPts val="0"/>
              </a:spcAft>
              <a:buNone/>
            </a:pPr>
            <a:endParaRPr sz="1200" dirty="0"/>
          </a:p>
          <a:p>
            <a:pPr marL="0" lvl="0" indent="0" algn="l" rtl="0">
              <a:spcBef>
                <a:spcPts val="0"/>
              </a:spcBef>
              <a:spcAft>
                <a:spcPts val="0"/>
              </a:spcAft>
              <a:buNone/>
            </a:pPr>
            <a:r>
              <a:rPr lang="en" sz="1200" dirty="0"/>
              <a:t>Fear of conflict: Setting boundaries can sometimes lead to conflict or uncomfortable conversations. Some people may avoid this discomfort by not setting boundaries or by allowing others to cross their boundaries. </a:t>
            </a:r>
            <a:br>
              <a:rPr lang="en" sz="1200" dirty="0"/>
            </a:br>
            <a:br>
              <a:rPr lang="en" sz="1200" dirty="0"/>
            </a:br>
            <a:r>
              <a:rPr lang="en" sz="1200" dirty="0"/>
              <a:t>Lack of confidence: People may not feel confident in their ability to set and enforce boundaries. They may worry that they will not be taken seriously or that others will push back against their boundaries. Without confidence, it can be difficult to establish and maintain healthy boundaries</a:t>
            </a:r>
            <a:endParaRPr sz="1200" dirty="0"/>
          </a:p>
          <a:p>
            <a:pPr marL="0" lvl="0" indent="0" algn="l" rtl="0">
              <a:spcBef>
                <a:spcPts val="0"/>
              </a:spcBef>
              <a:spcAft>
                <a:spcPts val="0"/>
              </a:spcAft>
              <a:buNone/>
            </a:pPr>
            <a:endParaRPr sz="1200" dirty="0"/>
          </a:p>
          <a:p>
            <a:pPr marL="0" lvl="0" indent="0" algn="l" rtl="0">
              <a:spcBef>
                <a:spcPts val="0"/>
              </a:spcBef>
              <a:spcAft>
                <a:spcPts val="0"/>
              </a:spcAft>
              <a:buNone/>
            </a:pPr>
            <a:endParaRPr sz="1200"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34be3cdcb35_0_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34be3cdcb35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dirty="0"/>
              <a:t>One Boundary Bomb is the </a:t>
            </a:r>
            <a:r>
              <a:rPr lang="en" sz="1400" b="1" dirty="0"/>
              <a:t>Boundaryless Hangover</a:t>
            </a:r>
            <a:r>
              <a:rPr lang="en" sz="1400" dirty="0"/>
              <a:t>- </a:t>
            </a:r>
            <a:br>
              <a:rPr lang="en" sz="1400" dirty="0"/>
            </a:br>
            <a:r>
              <a:rPr lang="en" sz="1400" dirty="0"/>
              <a:t>some of us have a limiting belief we are required to offer up things we really don’t want to, such as deeply personal information.  </a:t>
            </a:r>
            <a:endParaRPr sz="1400" dirty="0"/>
          </a:p>
          <a:p>
            <a:pPr marL="0" lvl="0" indent="0" algn="l" rtl="0">
              <a:spcBef>
                <a:spcPts val="0"/>
              </a:spcBef>
              <a:spcAft>
                <a:spcPts val="0"/>
              </a:spcAft>
              <a:buNone/>
            </a:pPr>
            <a:r>
              <a:rPr lang="en" sz="1400" dirty="0"/>
              <a:t>This can result in feelings of “I wish I hadn’t done/said that.”  </a:t>
            </a:r>
            <a:endParaRPr sz="1400" dirty="0"/>
          </a:p>
          <a:p>
            <a:pPr marL="0" lvl="0" indent="0" algn="l" rtl="0">
              <a:spcBef>
                <a:spcPts val="0"/>
              </a:spcBef>
              <a:spcAft>
                <a:spcPts val="0"/>
              </a:spcAft>
              <a:buNone/>
            </a:pPr>
            <a:endParaRPr sz="1400" dirty="0"/>
          </a:p>
          <a:p>
            <a:pPr marL="0" lvl="0" indent="0" algn="l" rtl="0">
              <a:spcBef>
                <a:spcPts val="0"/>
              </a:spcBef>
              <a:spcAft>
                <a:spcPts val="0"/>
              </a:spcAft>
              <a:buNone/>
            </a:pPr>
            <a:r>
              <a:rPr lang="en" sz="1400" dirty="0"/>
              <a:t>It can especially impact those who struggle with people pleasing or who were raised learning to subjugate their wants, needs and desires to those of the adults in their lives.</a:t>
            </a:r>
            <a:endParaRPr sz="1400" dirty="0"/>
          </a:p>
          <a:p>
            <a:pPr marL="0" lvl="0" indent="0" algn="l" rtl="0">
              <a:spcBef>
                <a:spcPts val="0"/>
              </a:spcBef>
              <a:spcAft>
                <a:spcPts val="0"/>
              </a:spcAft>
              <a:buNone/>
            </a:pPr>
            <a:endParaRPr sz="1400" dirty="0"/>
          </a:p>
          <a:p>
            <a:pPr marL="0" lvl="0" indent="0" algn="l" rtl="0">
              <a:spcBef>
                <a:spcPts val="0"/>
              </a:spcBef>
              <a:spcAft>
                <a:spcPts val="0"/>
              </a:spcAft>
              <a:buNone/>
            </a:pPr>
            <a:r>
              <a:rPr lang="en" sz="1400" dirty="0"/>
              <a:t>The antidote is </a:t>
            </a:r>
            <a:r>
              <a:rPr lang="en" sz="1400" u="sng" dirty="0"/>
              <a:t>voluntary vulnerability</a:t>
            </a:r>
            <a:r>
              <a:rPr lang="en" sz="1400" dirty="0"/>
              <a:t> - </a:t>
            </a:r>
            <a:br>
              <a:rPr lang="en" sz="1400" dirty="0"/>
            </a:br>
            <a:r>
              <a:rPr lang="en" sz="1400" dirty="0"/>
              <a:t>Being discerning and thoughtful about how you share about yourself with others..  </a:t>
            </a:r>
            <a:br>
              <a:rPr lang="en" sz="1400" dirty="0"/>
            </a:br>
            <a:r>
              <a:rPr lang="en" sz="1400" dirty="0"/>
              <a:t>Accept childhood reality, notice the behavior, create a proactive boundary plan, and remember </a:t>
            </a:r>
            <a:br>
              <a:rPr lang="en" sz="1400" dirty="0"/>
            </a:br>
            <a:r>
              <a:rPr lang="en" sz="1400" dirty="0"/>
              <a:t>a short, uncomfortable conversation now could spare you weeks, months or a lifetime of bullshit later.</a:t>
            </a:r>
            <a:endParaRPr sz="1400"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34be3cdcb35_0_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34be3cdcb35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400">
                <a:solidFill>
                  <a:schemeClr val="dk1"/>
                </a:solidFill>
              </a:rPr>
              <a:t>Adaptive patterns become maladaptive in adulthood impacting our ability to have healthy boundaries. </a:t>
            </a:r>
            <a:br>
              <a:rPr lang="en" sz="1400">
                <a:solidFill>
                  <a:schemeClr val="dk1"/>
                </a:solidFill>
              </a:rPr>
            </a:br>
            <a:endParaRPr sz="140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400">
                <a:solidFill>
                  <a:schemeClr val="dk1"/>
                </a:solidFill>
              </a:rPr>
              <a:t>Humans seek comfort in the familiar even if it’s painful. </a:t>
            </a:r>
            <a:br>
              <a:rPr lang="en" sz="1400">
                <a:solidFill>
                  <a:schemeClr val="dk1"/>
                </a:solidFill>
              </a:rPr>
            </a:br>
            <a:endParaRPr sz="1400">
              <a:solidFill>
                <a:schemeClr val="dk1"/>
              </a:solidFill>
            </a:endParaRPr>
          </a:p>
          <a:p>
            <a:pPr marL="0" lvl="0" indent="0" algn="l" rtl="0">
              <a:lnSpc>
                <a:spcPct val="115000"/>
              </a:lnSpc>
              <a:spcBef>
                <a:spcPts val="1200"/>
              </a:spcBef>
              <a:spcAft>
                <a:spcPts val="1200"/>
              </a:spcAft>
              <a:buClr>
                <a:schemeClr val="dk1"/>
              </a:buClr>
              <a:buSzPts val="1100"/>
              <a:buFont typeface="Arial"/>
              <a:buNone/>
            </a:pPr>
            <a:r>
              <a:rPr lang="en" sz="1400">
                <a:solidFill>
                  <a:schemeClr val="dk1"/>
                </a:solidFill>
              </a:rPr>
              <a:t>The 3 Q’s can uncover when the past is intruding on the present.</a:t>
            </a:r>
            <a:endParaRPr sz="700">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5a2409f7226aed6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5a2409f7226aed6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400">
                <a:solidFill>
                  <a:schemeClr val="dk1"/>
                </a:solidFill>
              </a:rPr>
              <a:t>The more you know yourself, the easier to identify and construct your desired boundaries in all areas of your life.</a:t>
            </a:r>
            <a:endParaRPr sz="1400">
              <a:solidFill>
                <a:schemeClr val="dk1"/>
              </a:solidFill>
            </a:endParaRPr>
          </a:p>
          <a:p>
            <a:pPr marL="0" lvl="0" indent="0" algn="l" rtl="0">
              <a:spcBef>
                <a:spcPts val="120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34dabe86c80_0_1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34dabe86c80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b="1">
                <a:solidFill>
                  <a:schemeClr val="accent3"/>
                </a:solidFill>
              </a:rPr>
              <a:t>Handout on What’s okay and Not okay</a:t>
            </a:r>
            <a:endParaRPr sz="1400" b="1">
              <a:solidFill>
                <a:schemeClr val="accent3"/>
              </a:solidFill>
            </a:endParaRPr>
          </a:p>
          <a:p>
            <a:pPr marL="0" lvl="0" indent="0" algn="l" rtl="0">
              <a:spcBef>
                <a:spcPts val="0"/>
              </a:spcBef>
              <a:spcAft>
                <a:spcPts val="0"/>
              </a:spcAft>
              <a:buClr>
                <a:schemeClr val="dk1"/>
              </a:buClr>
              <a:buSzPts val="1100"/>
              <a:buFont typeface="Arial"/>
              <a:buNone/>
            </a:pPr>
            <a:r>
              <a:rPr lang="en" sz="1400">
                <a:solidFill>
                  <a:schemeClr val="dk1"/>
                </a:solidFill>
              </a:rPr>
              <a:t>Take a moment to reflect on the exercise on your own.  Pick a category and start a list.  </a:t>
            </a:r>
            <a:br>
              <a:rPr lang="en" sz="1400">
                <a:solidFill>
                  <a:schemeClr val="dk1"/>
                </a:solidFill>
              </a:rPr>
            </a:br>
            <a:r>
              <a:rPr lang="en" sz="1400">
                <a:solidFill>
                  <a:schemeClr val="dk1"/>
                </a:solidFill>
              </a:rPr>
              <a:t>As you explore the different areas over time, you’ll build up insight into your personal preferences, desires, limits, deal-breakers, etc.</a:t>
            </a:r>
            <a:endParaRPr sz="1400" b="1"/>
          </a:p>
          <a:p>
            <a:pPr marL="0" lvl="0" indent="0" algn="l" rtl="0">
              <a:spcBef>
                <a:spcPts val="0"/>
              </a:spcBef>
              <a:spcAft>
                <a:spcPts val="0"/>
              </a:spcAft>
              <a:buNone/>
            </a:pPr>
            <a:endParaRPr sz="1400" b="1"/>
          </a:p>
          <a:p>
            <a:pPr marL="0" lvl="0" indent="0" algn="l" rtl="0">
              <a:spcBef>
                <a:spcPts val="0"/>
              </a:spcBef>
              <a:spcAft>
                <a:spcPts val="0"/>
              </a:spcAft>
              <a:buNone/>
            </a:pPr>
            <a:r>
              <a:rPr lang="en" sz="1400"/>
              <a:t>One cool way you might want to try at home is to transform your list into a vision board (show examples).  </a:t>
            </a:r>
            <a:endParaRPr sz="1400"/>
          </a:p>
          <a:p>
            <a:pPr marL="0" lvl="0" indent="0" algn="l" rtl="0">
              <a:spcBef>
                <a:spcPts val="0"/>
              </a:spcBef>
              <a:spcAft>
                <a:spcPts val="0"/>
              </a:spcAft>
              <a:buNone/>
            </a:pPr>
            <a:endParaRPr sz="1400" b="1"/>
          </a:p>
          <a:p>
            <a:pPr marL="0" lvl="0" indent="0" algn="l" rtl="0">
              <a:spcBef>
                <a:spcPts val="0"/>
              </a:spcBef>
              <a:spcAft>
                <a:spcPts val="0"/>
              </a:spcAft>
              <a:buNone/>
            </a:pPr>
            <a:endParaRPr sz="1400" b="1"/>
          </a:p>
          <a:p>
            <a:pPr marL="0" lvl="0" indent="0" algn="l" rtl="0">
              <a:spcBef>
                <a:spcPts val="0"/>
              </a:spcBef>
              <a:spcAft>
                <a:spcPts val="0"/>
              </a:spcAft>
              <a:buNone/>
            </a:pPr>
            <a:endParaRPr sz="1400" b="1"/>
          </a:p>
          <a:p>
            <a:pPr marL="0" lvl="0" indent="0" algn="l" rtl="0">
              <a:spcBef>
                <a:spcPts val="0"/>
              </a:spcBef>
              <a:spcAft>
                <a:spcPts val="0"/>
              </a:spcAft>
              <a:buNone/>
            </a:pPr>
            <a:endParaRPr sz="1400" b="1"/>
          </a:p>
          <a:p>
            <a:pPr marL="0" lvl="0" indent="0" algn="l" rtl="0">
              <a:spcBef>
                <a:spcPts val="0"/>
              </a:spcBef>
              <a:spcAft>
                <a:spcPts val="0"/>
              </a:spcAft>
              <a:buNone/>
            </a:pPr>
            <a:r>
              <a:rPr lang="en" sz="1400" b="1"/>
              <a:t>Before taking a break… Check in and see how everyone is feeling!</a:t>
            </a:r>
            <a:endParaRPr sz="1400" b="1"/>
          </a:p>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34dabe86c80_0_1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34dabe86c80_0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t>Play the 10 min boundary meditation before starting the 2nd half.</a:t>
            </a:r>
            <a:endParaRPr sz="14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34be3cdcb35_0_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34be3cdcb3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t>Incorporate the feelings wheel as a tool.  </a:t>
            </a:r>
            <a:r>
              <a:rPr lang="en" sz="1200" b="1">
                <a:solidFill>
                  <a:schemeClr val="accent3"/>
                </a:solidFill>
              </a:rPr>
              <a:t>Handouts (Feelings wheel and where you need a boundary).</a:t>
            </a:r>
            <a:endParaRPr sz="1200" b="1">
              <a:solidFill>
                <a:schemeClr val="accent3"/>
              </a:solidFill>
            </a:endParaRPr>
          </a:p>
          <a:p>
            <a:pPr marL="0" lvl="0" indent="0" algn="l" rtl="0">
              <a:spcBef>
                <a:spcPts val="0"/>
              </a:spcBef>
              <a:spcAft>
                <a:spcPts val="0"/>
              </a:spcAft>
              <a:buNone/>
            </a:pPr>
            <a:br>
              <a:rPr lang="en" sz="1200"/>
            </a:br>
            <a:r>
              <a:rPr lang="en" sz="1200"/>
              <a:t>BB pg 29: Signs you might need a boundary: DO YOU…</a:t>
            </a:r>
            <a:br>
              <a:rPr lang="en" sz="1200"/>
            </a:br>
            <a:r>
              <a:rPr lang="en" sz="1200"/>
              <a:t>	</a:t>
            </a:r>
            <a:endParaRPr sz="1200"/>
          </a:p>
          <a:p>
            <a:pPr marL="457200" lvl="0" indent="-304800" algn="l" rtl="0">
              <a:spcBef>
                <a:spcPts val="0"/>
              </a:spcBef>
              <a:spcAft>
                <a:spcPts val="0"/>
              </a:spcAft>
              <a:buSzPts val="1200"/>
              <a:buChar char="●"/>
            </a:pPr>
            <a:r>
              <a:rPr lang="en" sz="1200"/>
              <a:t>Feel dread or anxiety around a conversation topic</a:t>
            </a:r>
            <a:endParaRPr sz="1200"/>
          </a:p>
          <a:p>
            <a:pPr marL="457200" lvl="0" indent="-304800" algn="l" rtl="0">
              <a:spcBef>
                <a:spcPts val="0"/>
              </a:spcBef>
              <a:spcAft>
                <a:spcPts val="0"/>
              </a:spcAft>
              <a:buSzPts val="1200"/>
              <a:buChar char="●"/>
            </a:pPr>
            <a:r>
              <a:rPr lang="en" sz="1200"/>
              <a:t>Avoid certain people</a:t>
            </a:r>
            <a:endParaRPr sz="1200"/>
          </a:p>
          <a:p>
            <a:pPr marL="457200" lvl="0" indent="-304800" algn="l" rtl="0">
              <a:spcBef>
                <a:spcPts val="0"/>
              </a:spcBef>
              <a:spcAft>
                <a:spcPts val="0"/>
              </a:spcAft>
              <a:buSzPts val="1200"/>
              <a:buChar char="●"/>
            </a:pPr>
            <a:r>
              <a:rPr lang="en" sz="1200"/>
              <a:t>Regularly receive unsolicited opinions/commentary</a:t>
            </a:r>
            <a:endParaRPr sz="1200"/>
          </a:p>
          <a:p>
            <a:pPr marL="457200" lvl="0" indent="-304800" algn="l" rtl="0">
              <a:spcBef>
                <a:spcPts val="0"/>
              </a:spcBef>
              <a:spcAft>
                <a:spcPts val="0"/>
              </a:spcAft>
              <a:buSzPts val="1200"/>
              <a:buChar char="●"/>
            </a:pPr>
            <a:r>
              <a:rPr lang="en" sz="1200"/>
              <a:t>Feel like the relationship is one sided</a:t>
            </a:r>
            <a:endParaRPr sz="1200"/>
          </a:p>
          <a:p>
            <a:pPr marL="457200" lvl="0" indent="-304800" algn="l" rtl="0">
              <a:spcBef>
                <a:spcPts val="0"/>
              </a:spcBef>
              <a:spcAft>
                <a:spcPts val="0"/>
              </a:spcAft>
              <a:buSzPts val="1200"/>
              <a:buChar char="●"/>
            </a:pPr>
            <a:r>
              <a:rPr lang="en" sz="1200"/>
              <a:t>Agree to everything just so things “go smoothly”</a:t>
            </a:r>
            <a:endParaRPr sz="1200"/>
          </a:p>
          <a:p>
            <a:pPr marL="457200" lvl="0" indent="-304800" algn="l" rtl="0">
              <a:spcBef>
                <a:spcPts val="0"/>
              </a:spcBef>
              <a:spcAft>
                <a:spcPts val="0"/>
              </a:spcAft>
              <a:buSzPts val="1200"/>
              <a:buChar char="●"/>
            </a:pPr>
            <a:r>
              <a:rPr lang="en" sz="1200"/>
              <a:t>Are told directly or indirectly someone else’s feelings are more important than yours</a:t>
            </a:r>
            <a:endParaRPr sz="1200"/>
          </a:p>
          <a:p>
            <a:pPr marL="457200" lvl="0" indent="-304800" algn="l" rtl="0">
              <a:spcBef>
                <a:spcPts val="0"/>
              </a:spcBef>
              <a:spcAft>
                <a:spcPts val="0"/>
              </a:spcAft>
              <a:buSzPts val="1200"/>
              <a:buChar char="●"/>
            </a:pPr>
            <a:r>
              <a:rPr lang="en" sz="1200"/>
              <a:t>Feel drained in someone’s presence or after they leave</a:t>
            </a:r>
            <a:endParaRPr sz="1200"/>
          </a:p>
          <a:p>
            <a:pPr marL="457200" lvl="0" indent="-304800" algn="l" rtl="0">
              <a:spcBef>
                <a:spcPts val="0"/>
              </a:spcBef>
              <a:spcAft>
                <a:spcPts val="0"/>
              </a:spcAft>
              <a:buSzPts val="1200"/>
              <a:buChar char="●"/>
            </a:pPr>
            <a:r>
              <a:rPr lang="en" sz="1200"/>
              <a:t>Are regularly sucked into conflict/drama</a:t>
            </a:r>
            <a:endParaRPr sz="1200"/>
          </a:p>
          <a:p>
            <a:pPr marL="457200" lvl="0" indent="-304800" algn="l" rtl="0">
              <a:spcBef>
                <a:spcPts val="0"/>
              </a:spcBef>
              <a:spcAft>
                <a:spcPts val="0"/>
              </a:spcAft>
              <a:buSzPts val="1200"/>
              <a:buChar char="●"/>
            </a:pPr>
            <a:r>
              <a:rPr lang="en" sz="1200"/>
              <a:t>Feel negative or anxious after spending time with someone</a:t>
            </a:r>
            <a:endParaRPr sz="1200"/>
          </a:p>
          <a:p>
            <a:pPr marL="457200" lvl="0" indent="-304800" algn="l" rtl="0">
              <a:spcBef>
                <a:spcPts val="0"/>
              </a:spcBef>
              <a:spcAft>
                <a:spcPts val="0"/>
              </a:spcAft>
              <a:buSzPts val="1200"/>
              <a:buChar char="●"/>
            </a:pPr>
            <a:r>
              <a:rPr lang="en" sz="1200"/>
              <a:t>Have considered taking “a break” from someone</a:t>
            </a:r>
            <a:endParaRPr sz="1200"/>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34e5501ca02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34e5501ca02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b="1">
                <a:solidFill>
                  <a:schemeClr val="accent3"/>
                </a:solidFill>
              </a:rPr>
              <a:t>Resentment inventory- Handout</a:t>
            </a:r>
            <a:endParaRPr sz="1400" b="1">
              <a:solidFill>
                <a:schemeClr val="accent3"/>
              </a:solidFill>
            </a:endParaRPr>
          </a:p>
          <a:p>
            <a:pPr marL="0" lvl="0" indent="0" algn="l" rtl="0">
              <a:spcBef>
                <a:spcPts val="0"/>
              </a:spcBef>
              <a:spcAft>
                <a:spcPts val="0"/>
              </a:spcAft>
              <a:buClr>
                <a:schemeClr val="dk1"/>
              </a:buClr>
              <a:buSzPts val="1100"/>
              <a:buFont typeface="Arial"/>
              <a:buNone/>
            </a:pPr>
            <a:r>
              <a:rPr lang="en" sz="1400">
                <a:solidFill>
                  <a:schemeClr val="dk1"/>
                </a:solidFill>
              </a:rPr>
              <a:t>To help us think of scenarios we may be struggling with currently or in the recent past …</a:t>
            </a:r>
            <a:endParaRPr sz="1400">
              <a:solidFill>
                <a:schemeClr val="dk1"/>
              </a:solidFill>
            </a:endParaRPr>
          </a:p>
          <a:p>
            <a:pPr marL="0" lvl="0" indent="0" algn="l" rtl="0">
              <a:spcBef>
                <a:spcPts val="0"/>
              </a:spcBef>
              <a:spcAft>
                <a:spcPts val="0"/>
              </a:spcAft>
              <a:buNone/>
            </a:pPr>
            <a:endParaRPr sz="1400"/>
          </a:p>
          <a:p>
            <a:pPr marL="0" lvl="0" indent="0" algn="l" rtl="0">
              <a:spcBef>
                <a:spcPts val="0"/>
              </a:spcBef>
              <a:spcAft>
                <a:spcPts val="0"/>
              </a:spcAft>
              <a:buNone/>
            </a:pPr>
            <a:r>
              <a:rPr lang="en" sz="1400"/>
              <a:t>Take time to do a quick resentment inventory individually.</a:t>
            </a:r>
            <a:br>
              <a:rPr lang="en" sz="1400"/>
            </a:br>
            <a:r>
              <a:rPr lang="en" sz="1400"/>
              <a:t>If time allows, share in small groups/pairs?   </a:t>
            </a:r>
            <a:endParaRPr sz="14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35e388746c7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35e388746c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3596ce294ce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3596ce294ce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dirty="0">
                <a:solidFill>
                  <a:schemeClr val="dk1"/>
                </a:solidFill>
              </a:rPr>
              <a:t>A conversation starter could be:</a:t>
            </a:r>
            <a:br>
              <a:rPr lang="en" sz="1400" dirty="0">
                <a:solidFill>
                  <a:schemeClr val="dk1"/>
                </a:solidFill>
              </a:rPr>
            </a:br>
            <a:r>
              <a:rPr lang="en" sz="1400" dirty="0">
                <a:solidFill>
                  <a:schemeClr val="dk1"/>
                </a:solidFill>
              </a:rPr>
              <a:t>Situation, Impact, Invitation (from the Mel Robbins podcast-Kwame Christian)</a:t>
            </a:r>
            <a:endParaRPr sz="1400" dirty="0">
              <a:solidFill>
                <a:schemeClr val="dk1"/>
              </a:solidFill>
            </a:endParaRPr>
          </a:p>
          <a:p>
            <a:pPr marL="0" lvl="0" indent="0" algn="l" rtl="0">
              <a:spcBef>
                <a:spcPts val="0"/>
              </a:spcBef>
              <a:spcAft>
                <a:spcPts val="0"/>
              </a:spcAft>
              <a:buClr>
                <a:schemeClr val="dk1"/>
              </a:buClr>
              <a:buSzPts val="1100"/>
              <a:buFont typeface="Arial"/>
              <a:buNone/>
            </a:pPr>
            <a:endParaRPr sz="1400" dirty="0">
              <a:solidFill>
                <a:schemeClr val="dk1"/>
              </a:solidFill>
            </a:endParaRPr>
          </a:p>
          <a:p>
            <a:pPr marL="0" lvl="0" indent="0" algn="l" rtl="0">
              <a:spcBef>
                <a:spcPts val="0"/>
              </a:spcBef>
              <a:spcAft>
                <a:spcPts val="0"/>
              </a:spcAft>
              <a:buClr>
                <a:schemeClr val="dk1"/>
              </a:buClr>
              <a:buSzPts val="1100"/>
              <a:buFont typeface="Arial"/>
              <a:buNone/>
            </a:pPr>
            <a:r>
              <a:rPr lang="en" sz="1400" dirty="0">
                <a:solidFill>
                  <a:schemeClr val="dk1"/>
                </a:solidFill>
              </a:rPr>
              <a:t>Situation- State the naked facts (this morning when you got up early you woke me…)</a:t>
            </a:r>
            <a:endParaRPr sz="1400" dirty="0">
              <a:solidFill>
                <a:schemeClr val="dk1"/>
              </a:solidFill>
            </a:endParaRPr>
          </a:p>
          <a:p>
            <a:pPr marL="0" lvl="0" indent="0" algn="l" rtl="0">
              <a:spcBef>
                <a:spcPts val="0"/>
              </a:spcBef>
              <a:spcAft>
                <a:spcPts val="0"/>
              </a:spcAft>
              <a:buClr>
                <a:schemeClr val="dk1"/>
              </a:buClr>
              <a:buSzPts val="1100"/>
              <a:buFont typeface="Arial"/>
              <a:buNone/>
            </a:pPr>
            <a:endParaRPr sz="1400" dirty="0">
              <a:solidFill>
                <a:schemeClr val="dk1"/>
              </a:solidFill>
            </a:endParaRPr>
          </a:p>
          <a:p>
            <a:pPr marL="0" lvl="0" indent="0" algn="l" rtl="0">
              <a:spcBef>
                <a:spcPts val="0"/>
              </a:spcBef>
              <a:spcAft>
                <a:spcPts val="0"/>
              </a:spcAft>
              <a:buClr>
                <a:schemeClr val="dk1"/>
              </a:buClr>
              <a:buSzPts val="1100"/>
              <a:buFont typeface="Arial"/>
              <a:buNone/>
            </a:pPr>
            <a:r>
              <a:rPr lang="en" sz="1400" dirty="0">
                <a:solidFill>
                  <a:schemeClr val="dk1"/>
                </a:solidFill>
              </a:rPr>
              <a:t>Impact- Describe the impact the situation had on you (I couldn’t fall back asleep and I’m concerned it will keep happening)</a:t>
            </a:r>
            <a:endParaRPr sz="1400" dirty="0">
              <a:solidFill>
                <a:schemeClr val="dk1"/>
              </a:solidFill>
            </a:endParaRPr>
          </a:p>
          <a:p>
            <a:pPr marL="0" lvl="0" indent="0" algn="l" rtl="0">
              <a:spcBef>
                <a:spcPts val="0"/>
              </a:spcBef>
              <a:spcAft>
                <a:spcPts val="0"/>
              </a:spcAft>
              <a:buClr>
                <a:schemeClr val="dk1"/>
              </a:buClr>
              <a:buSzPts val="1100"/>
              <a:buFont typeface="Arial"/>
              <a:buNone/>
            </a:pPr>
            <a:endParaRPr sz="1400" dirty="0">
              <a:solidFill>
                <a:schemeClr val="dk1"/>
              </a:solidFill>
            </a:endParaRPr>
          </a:p>
          <a:p>
            <a:pPr marL="0" lvl="0" indent="0" algn="l" rtl="0">
              <a:spcBef>
                <a:spcPts val="0"/>
              </a:spcBef>
              <a:spcAft>
                <a:spcPts val="0"/>
              </a:spcAft>
              <a:buClr>
                <a:schemeClr val="dk1"/>
              </a:buClr>
              <a:buSzPts val="1100"/>
              <a:buFont typeface="Arial"/>
              <a:buNone/>
            </a:pPr>
            <a:r>
              <a:rPr lang="en" sz="1400" dirty="0">
                <a:solidFill>
                  <a:schemeClr val="dk1"/>
                </a:solidFill>
              </a:rPr>
              <a:t>Invitation- Invite them to have a conversation to problem solve a mutually beneficial solution (I know you need to get ready for work in the morning and I also need my sleep.  I’d like to have a talk about how we can do this differently in the future…)</a:t>
            </a:r>
            <a:endParaRPr sz="1400" dirty="0"/>
          </a:p>
          <a:p>
            <a:pPr marL="0" lvl="0" indent="0" algn="l" rtl="0">
              <a:spcBef>
                <a:spcPts val="0"/>
              </a:spcBef>
              <a:spcAft>
                <a:spcPts val="0"/>
              </a:spcAft>
              <a:buNone/>
            </a:pPr>
            <a:endParaRPr sz="1400" dirty="0"/>
          </a:p>
          <a:p>
            <a:pPr marL="0" lvl="0" indent="0" algn="l" rtl="0">
              <a:spcBef>
                <a:spcPts val="0"/>
              </a:spcBef>
              <a:spcAft>
                <a:spcPts val="0"/>
              </a:spcAft>
              <a:buClr>
                <a:schemeClr val="dk1"/>
              </a:buClr>
              <a:buSzPts val="1100"/>
              <a:buFont typeface="Arial"/>
              <a:buNone/>
            </a:pPr>
            <a:r>
              <a:rPr lang="en" sz="1200" u="sng" dirty="0">
                <a:solidFill>
                  <a:schemeClr val="dk1"/>
                </a:solidFill>
              </a:rPr>
              <a:t>You can also use Compassionate Curiosity </a:t>
            </a:r>
            <a:r>
              <a:rPr lang="en" sz="1200" b="1" u="sng" dirty="0">
                <a:solidFill>
                  <a:schemeClr val="dk1"/>
                </a:solidFill>
              </a:rPr>
              <a:t>w/others</a:t>
            </a:r>
            <a:r>
              <a:rPr lang="en" sz="1200" u="sng" dirty="0">
                <a:solidFill>
                  <a:schemeClr val="dk1"/>
                </a:solidFill>
              </a:rPr>
              <a:t>:</a:t>
            </a:r>
            <a:br>
              <a:rPr lang="en" sz="1200" u="sng" dirty="0">
                <a:solidFill>
                  <a:schemeClr val="dk1"/>
                </a:solidFill>
              </a:rPr>
            </a:br>
            <a:r>
              <a:rPr lang="en" sz="1200" b="1" dirty="0">
                <a:solidFill>
                  <a:schemeClr val="dk1"/>
                </a:solidFill>
              </a:rPr>
              <a:t>Acknowledge</a:t>
            </a:r>
            <a:r>
              <a:rPr lang="en" sz="1200" dirty="0">
                <a:solidFill>
                  <a:schemeClr val="dk1"/>
                </a:solidFill>
              </a:rPr>
              <a:t> and validate any feelings that you hear coming up- Name it to tame it (This switches on a different part of the brain - calming)</a:t>
            </a:r>
            <a:endParaRPr sz="1200" dirty="0">
              <a:solidFill>
                <a:schemeClr val="dk1"/>
              </a:solidFill>
            </a:endParaRPr>
          </a:p>
          <a:p>
            <a:pPr marL="0" lvl="0" indent="0" algn="l" rtl="0">
              <a:spcBef>
                <a:spcPts val="0"/>
              </a:spcBef>
              <a:spcAft>
                <a:spcPts val="0"/>
              </a:spcAft>
              <a:buClr>
                <a:schemeClr val="dk1"/>
              </a:buClr>
              <a:buSzPts val="1100"/>
              <a:buFont typeface="Arial"/>
              <a:buNone/>
            </a:pPr>
            <a:r>
              <a:rPr lang="en" sz="1200" b="1" dirty="0">
                <a:solidFill>
                  <a:schemeClr val="dk1"/>
                </a:solidFill>
              </a:rPr>
              <a:t>Get curious</a:t>
            </a:r>
            <a:r>
              <a:rPr lang="en" sz="1200" dirty="0">
                <a:solidFill>
                  <a:schemeClr val="dk1"/>
                </a:solidFill>
              </a:rPr>
              <a:t> w/compassion to get clarity (ask open-ended questions)</a:t>
            </a:r>
            <a:endParaRPr sz="1200" dirty="0">
              <a:solidFill>
                <a:schemeClr val="dk1"/>
              </a:solidFill>
            </a:endParaRPr>
          </a:p>
          <a:p>
            <a:pPr marL="0" lvl="0" indent="0" algn="l" rtl="0">
              <a:spcBef>
                <a:spcPts val="0"/>
              </a:spcBef>
              <a:spcAft>
                <a:spcPts val="0"/>
              </a:spcAft>
              <a:buClr>
                <a:schemeClr val="dk1"/>
              </a:buClr>
              <a:buSzPts val="1100"/>
              <a:buFont typeface="Arial"/>
              <a:buNone/>
            </a:pPr>
            <a:r>
              <a:rPr lang="en" sz="1200" b="1" dirty="0">
                <a:solidFill>
                  <a:schemeClr val="dk1"/>
                </a:solidFill>
              </a:rPr>
              <a:t>Problem solve</a:t>
            </a:r>
            <a:r>
              <a:rPr lang="en" sz="1200" dirty="0">
                <a:solidFill>
                  <a:schemeClr val="dk1"/>
                </a:solidFill>
              </a:rPr>
              <a:t> w/together (What solutions can we come up with so we both can get our needs met?)</a:t>
            </a:r>
            <a:endParaRPr sz="1200" dirty="0">
              <a:solidFill>
                <a:schemeClr val="dk1"/>
              </a:solidFill>
            </a:endParaRPr>
          </a:p>
          <a:p>
            <a:pPr marL="0" lvl="0" indent="0" algn="l" rtl="0">
              <a:spcBef>
                <a:spcPts val="0"/>
              </a:spcBef>
              <a:spcAft>
                <a:spcPts val="0"/>
              </a:spcAft>
              <a:buNone/>
            </a:pPr>
            <a:endParaRPr sz="1400"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34be3cdcb35_0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34be3cdcb35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t>When fear of stating what you want is dialed down, we CAN make simple requests.  Pg 66-69</a:t>
            </a:r>
            <a:endParaRPr sz="1400"/>
          </a:p>
          <a:p>
            <a:pPr marL="0" lvl="0" indent="0" algn="l" rtl="0">
              <a:spcBef>
                <a:spcPts val="0"/>
              </a:spcBef>
              <a:spcAft>
                <a:spcPts val="0"/>
              </a:spcAft>
              <a:buNone/>
            </a:pPr>
            <a:endParaRPr sz="1400"/>
          </a:p>
          <a:p>
            <a:pPr marL="0" lvl="0" indent="0" algn="l" rtl="0">
              <a:spcBef>
                <a:spcPts val="0"/>
              </a:spcBef>
              <a:spcAft>
                <a:spcPts val="0"/>
              </a:spcAft>
              <a:buClr>
                <a:schemeClr val="dk1"/>
              </a:buClr>
              <a:buSzPts val="1100"/>
              <a:buFont typeface="Arial"/>
              <a:buNone/>
            </a:pPr>
            <a:r>
              <a:rPr lang="en" sz="1400">
                <a:solidFill>
                  <a:schemeClr val="dk1"/>
                </a:solidFill>
              </a:rPr>
              <a:t>The main goal: when I’m done talking, will they know exactly where my limit is, and how to avoid crossing it.</a:t>
            </a:r>
            <a:endParaRPr sz="1400">
              <a:solidFill>
                <a:schemeClr val="dk1"/>
              </a:solidFill>
            </a:endParaRPr>
          </a:p>
          <a:p>
            <a:pPr marL="0" lvl="0" indent="0" algn="l" rtl="0">
              <a:spcBef>
                <a:spcPts val="0"/>
              </a:spcBef>
              <a:spcAft>
                <a:spcPts val="0"/>
              </a:spcAft>
              <a:buClr>
                <a:schemeClr val="dk1"/>
              </a:buClr>
              <a:buSzPts val="1100"/>
              <a:buFont typeface="Arial"/>
              <a:buNone/>
            </a:pPr>
            <a:endParaRPr sz="1400">
              <a:solidFill>
                <a:schemeClr val="dk1"/>
              </a:solidFill>
            </a:endParaRPr>
          </a:p>
          <a:p>
            <a:pPr marL="0" lvl="0" indent="0" algn="l" rtl="0">
              <a:spcBef>
                <a:spcPts val="0"/>
              </a:spcBef>
              <a:spcAft>
                <a:spcPts val="0"/>
              </a:spcAft>
              <a:buClr>
                <a:schemeClr val="dk1"/>
              </a:buClr>
              <a:buSzPts val="1100"/>
              <a:buFont typeface="Arial"/>
              <a:buNone/>
            </a:pPr>
            <a:r>
              <a:rPr lang="en" sz="1400" b="1">
                <a:solidFill>
                  <a:schemeClr val="dk1"/>
                </a:solidFill>
              </a:rPr>
              <a:t>Be clear, direct and confident: </a:t>
            </a:r>
            <a:r>
              <a:rPr lang="en" sz="1400" b="1" u="sng">
                <a:solidFill>
                  <a:schemeClr val="dk1"/>
                </a:solidFill>
              </a:rPr>
              <a:t>Clear is Kind.</a:t>
            </a:r>
            <a:r>
              <a:rPr lang="en" sz="1400" b="1">
                <a:solidFill>
                  <a:schemeClr val="dk1"/>
                </a:solidFill>
              </a:rPr>
              <a:t>  </a:t>
            </a:r>
            <a:br>
              <a:rPr lang="en" sz="1400" b="1">
                <a:solidFill>
                  <a:schemeClr val="dk1"/>
                </a:solidFill>
              </a:rPr>
            </a:br>
            <a:r>
              <a:rPr lang="en" sz="1400">
                <a:solidFill>
                  <a:schemeClr val="dk1"/>
                </a:solidFill>
              </a:rPr>
              <a:t>When we add an over the top apology or excessive explanation when we say ‘no’, </a:t>
            </a:r>
            <a:br>
              <a:rPr lang="en" sz="1400">
                <a:solidFill>
                  <a:schemeClr val="dk1"/>
                </a:solidFill>
              </a:rPr>
            </a:br>
            <a:r>
              <a:rPr lang="en" sz="1400">
                <a:solidFill>
                  <a:schemeClr val="dk1"/>
                </a:solidFill>
              </a:rPr>
              <a:t>we unconsciously make more work for the other person. </a:t>
            </a:r>
            <a:br>
              <a:rPr lang="en" sz="1400">
                <a:solidFill>
                  <a:schemeClr val="dk1"/>
                </a:solidFill>
              </a:rPr>
            </a:br>
            <a:r>
              <a:rPr lang="en" sz="1400">
                <a:solidFill>
                  <a:schemeClr val="dk1"/>
                </a:solidFill>
              </a:rPr>
              <a:t>In trying to be ‘nice’, we may be burdening the other person who may then feel the need to reassure you for saying ‘no’.  </a:t>
            </a:r>
            <a:endParaRPr sz="1400">
              <a:solidFill>
                <a:schemeClr val="dk1"/>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34d7a45cbbc_0_4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34d7a45cbbc_0_4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t>To be successful we must </a:t>
            </a:r>
            <a:endParaRPr sz="1400"/>
          </a:p>
          <a:p>
            <a:pPr marL="0" lvl="0" indent="0" algn="l" rtl="0">
              <a:spcBef>
                <a:spcPts val="0"/>
              </a:spcBef>
              <a:spcAft>
                <a:spcPts val="0"/>
              </a:spcAft>
              <a:buNone/>
            </a:pPr>
            <a:r>
              <a:rPr lang="en" sz="1400"/>
              <a:t>identify our preferences, desires, limits and deal breakers, </a:t>
            </a:r>
            <a:endParaRPr sz="1400"/>
          </a:p>
          <a:p>
            <a:pPr marL="0" lvl="0" indent="0" algn="l" rtl="0">
              <a:spcBef>
                <a:spcPts val="0"/>
              </a:spcBef>
              <a:spcAft>
                <a:spcPts val="0"/>
              </a:spcAft>
              <a:buNone/>
            </a:pPr>
            <a:r>
              <a:rPr lang="en" sz="1400"/>
              <a:t>know or anticipate who we are dealing with </a:t>
            </a:r>
            <a:endParaRPr sz="1400"/>
          </a:p>
          <a:p>
            <a:pPr marL="0" lvl="0" indent="0" algn="l" rtl="0">
              <a:spcBef>
                <a:spcPts val="0"/>
              </a:spcBef>
              <a:spcAft>
                <a:spcPts val="0"/>
              </a:spcAft>
              <a:buNone/>
            </a:pPr>
            <a:r>
              <a:rPr lang="en" sz="1400"/>
              <a:t>and give some thought to what kinds of relationships we want to curate in our lives.</a:t>
            </a:r>
            <a:endParaRPr sz="1400"/>
          </a:p>
          <a:p>
            <a:pPr marL="0" lvl="0" indent="0" algn="l" rtl="0">
              <a:spcBef>
                <a:spcPts val="0"/>
              </a:spcBef>
              <a:spcAft>
                <a:spcPts val="0"/>
              </a:spcAft>
              <a:buNone/>
            </a:pPr>
            <a:br>
              <a:rPr lang="en" sz="1400"/>
            </a:br>
            <a:r>
              <a:rPr lang="en" sz="1400"/>
              <a:t>Book of Boundaries, pg 40-41 and (green, yellow, red on pg 53) and “minimum dose = maximum effect” </a:t>
            </a:r>
            <a:br>
              <a:rPr lang="en" sz="1400"/>
            </a:br>
            <a:r>
              <a:rPr lang="en" sz="1400"/>
              <a:t>What’s the smallest action you can take to produce the desired effect?  </a:t>
            </a:r>
            <a:endParaRPr sz="1400"/>
          </a:p>
          <a:p>
            <a:pPr marL="0" lvl="0" indent="0" algn="l" rtl="0">
              <a:spcBef>
                <a:spcPts val="0"/>
              </a:spcBef>
              <a:spcAft>
                <a:spcPts val="0"/>
              </a:spcAft>
              <a:buNone/>
            </a:pPr>
            <a:br>
              <a:rPr lang="en" sz="1400"/>
            </a:br>
            <a:r>
              <a:rPr lang="en" sz="1400" b="1"/>
              <a:t>Start by assuming the person wants to respect your boundary until they show you they don’t.</a:t>
            </a:r>
            <a:endParaRPr sz="1400" b="1"/>
          </a:p>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35da69f737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35da69f737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t>If you are dealing with one of these people…</a:t>
            </a:r>
            <a:endParaRPr sz="1400"/>
          </a:p>
          <a:p>
            <a:pPr marL="0" lvl="0" indent="0" algn="l" rtl="0">
              <a:spcBef>
                <a:spcPts val="0"/>
              </a:spcBef>
              <a:spcAft>
                <a:spcPts val="0"/>
              </a:spcAft>
              <a:buNone/>
            </a:pPr>
            <a:r>
              <a:rPr lang="en" sz="1400" b="1"/>
              <a:t>Your safety must be your top concern</a:t>
            </a:r>
            <a:endParaRPr sz="1400" b="1"/>
          </a:p>
          <a:p>
            <a:pPr marL="0" lvl="0" indent="0" algn="l" rtl="0">
              <a:spcBef>
                <a:spcPts val="0"/>
              </a:spcBef>
              <a:spcAft>
                <a:spcPts val="0"/>
              </a:spcAft>
              <a:buNone/>
            </a:pPr>
            <a:r>
              <a:rPr lang="en" sz="1400"/>
              <a:t>Normal rules don’t apply</a:t>
            </a:r>
            <a:endParaRPr sz="1400"/>
          </a:p>
          <a:p>
            <a:pPr marL="0" lvl="0" indent="0" algn="l" rtl="0">
              <a:lnSpc>
                <a:spcPct val="115000"/>
              </a:lnSpc>
              <a:spcBef>
                <a:spcPts val="0"/>
              </a:spcBef>
              <a:spcAft>
                <a:spcPts val="0"/>
              </a:spcAft>
              <a:buNone/>
            </a:pPr>
            <a:r>
              <a:rPr lang="en" sz="1400">
                <a:solidFill>
                  <a:schemeClr val="dk1"/>
                </a:solidFill>
              </a:rPr>
              <a:t>Watch to see if their actions and words line up</a:t>
            </a:r>
            <a:endParaRPr sz="1400">
              <a:solidFill>
                <a:schemeClr val="dk1"/>
              </a:solidFill>
            </a:endParaRPr>
          </a:p>
          <a:p>
            <a:pPr marL="0" lvl="0" indent="0" algn="l" rtl="0">
              <a:lnSpc>
                <a:spcPct val="115000"/>
              </a:lnSpc>
              <a:spcBef>
                <a:spcPts val="1200"/>
              </a:spcBef>
              <a:spcAft>
                <a:spcPts val="1200"/>
              </a:spcAft>
              <a:buNone/>
            </a:pPr>
            <a:r>
              <a:rPr lang="en" sz="1400" u="sng">
                <a:solidFill>
                  <a:schemeClr val="dk1"/>
                </a:solidFill>
              </a:rPr>
              <a:t>Things you can do:</a:t>
            </a:r>
            <a:br>
              <a:rPr lang="en" sz="1400" u="sng">
                <a:solidFill>
                  <a:schemeClr val="dk1"/>
                </a:solidFill>
              </a:rPr>
            </a:br>
            <a:r>
              <a:rPr lang="en" sz="1400">
                <a:solidFill>
                  <a:schemeClr val="dk1"/>
                </a:solidFill>
              </a:rPr>
              <a:t>Become aware of the tactics and signs</a:t>
            </a:r>
            <a:br>
              <a:rPr lang="en" sz="1400">
                <a:solidFill>
                  <a:schemeClr val="dk1"/>
                </a:solidFill>
              </a:rPr>
            </a:br>
            <a:r>
              <a:rPr lang="en" sz="1400">
                <a:solidFill>
                  <a:schemeClr val="dk1"/>
                </a:solidFill>
              </a:rPr>
              <a:t>Observe their behavior</a:t>
            </a:r>
            <a:br>
              <a:rPr lang="en" sz="1400">
                <a:solidFill>
                  <a:schemeClr val="dk1"/>
                </a:solidFill>
              </a:rPr>
            </a:br>
            <a:r>
              <a:rPr lang="en" sz="1400">
                <a:solidFill>
                  <a:schemeClr val="dk1"/>
                </a:solidFill>
              </a:rPr>
              <a:t>Call them out sooner rather than later-pushback early on to test their response</a:t>
            </a:r>
            <a:br>
              <a:rPr lang="en" sz="1400">
                <a:solidFill>
                  <a:schemeClr val="dk1"/>
                </a:solidFill>
              </a:rPr>
            </a:br>
            <a:r>
              <a:rPr lang="en" sz="1400">
                <a:solidFill>
                  <a:schemeClr val="dk1"/>
                </a:solidFill>
              </a:rPr>
              <a:t>Don’t confuse compliance with compatibility-one sided giving, conceding to keep peace</a:t>
            </a:r>
            <a:br>
              <a:rPr lang="en" sz="1400">
                <a:solidFill>
                  <a:schemeClr val="dk1"/>
                </a:solidFill>
              </a:rPr>
            </a:br>
            <a:r>
              <a:rPr lang="en" sz="1400">
                <a:solidFill>
                  <a:schemeClr val="dk1"/>
                </a:solidFill>
              </a:rPr>
              <a:t>Strengthen belief in your intuition (meditation, Breathing, 3R’s-next slide)</a:t>
            </a:r>
            <a:br>
              <a:rPr lang="en" sz="1400">
                <a:solidFill>
                  <a:schemeClr val="dk1"/>
                </a:solidFill>
              </a:rPr>
            </a:br>
            <a:r>
              <a:rPr lang="en" sz="1400">
                <a:solidFill>
                  <a:schemeClr val="dk1"/>
                </a:solidFill>
              </a:rPr>
              <a:t>Accept they won’t change-many have fragile sense of self and self-loathing</a:t>
            </a:r>
            <a:br>
              <a:rPr lang="en" sz="1400">
                <a:solidFill>
                  <a:schemeClr val="dk1"/>
                </a:solidFill>
              </a:rPr>
            </a:br>
            <a:r>
              <a:rPr lang="en" sz="1400">
                <a:solidFill>
                  <a:schemeClr val="dk1"/>
                </a:solidFill>
              </a:rPr>
              <a:t>Proactive boundary plan-prepare to deal with fallout</a:t>
            </a:r>
            <a:br>
              <a:rPr lang="en" sz="1400">
                <a:solidFill>
                  <a:schemeClr val="dk1"/>
                </a:solidFill>
              </a:rPr>
            </a:br>
            <a:r>
              <a:rPr lang="en" sz="1400">
                <a:solidFill>
                  <a:schemeClr val="dk1"/>
                </a:solidFill>
              </a:rPr>
              <a:t>Distance if you can</a:t>
            </a:r>
            <a:br>
              <a:rPr lang="en" sz="1400">
                <a:solidFill>
                  <a:schemeClr val="dk1"/>
                </a:solidFill>
              </a:rPr>
            </a:br>
            <a:r>
              <a:rPr lang="en" sz="1400">
                <a:solidFill>
                  <a:schemeClr val="dk1"/>
                </a:solidFill>
              </a:rPr>
              <a:t>If you can’t leave- use the Gray Rock Method-bland, unreactive, boring=less of a target</a:t>
            </a:r>
            <a:br>
              <a:rPr lang="en" sz="1400">
                <a:solidFill>
                  <a:schemeClr val="dk1"/>
                </a:solidFill>
              </a:rPr>
            </a:br>
            <a:r>
              <a:rPr lang="en" sz="1400">
                <a:solidFill>
                  <a:schemeClr val="dk1"/>
                </a:solidFill>
              </a:rPr>
              <a:t>Get help if dealing with a dangerous individual</a:t>
            </a:r>
            <a:br>
              <a:rPr lang="en" sz="1400">
                <a:solidFill>
                  <a:schemeClr val="dk1"/>
                </a:solidFill>
              </a:rPr>
            </a:br>
            <a:r>
              <a:rPr lang="en" sz="1400">
                <a:solidFill>
                  <a:schemeClr val="dk1"/>
                </a:solidFill>
              </a:rPr>
              <a:t>Always follow through and do not tolerate destructive behavior</a:t>
            </a:r>
            <a:br>
              <a:rPr lang="en" sz="1400">
                <a:solidFill>
                  <a:schemeClr val="dk1"/>
                </a:solidFill>
              </a:rPr>
            </a:br>
            <a:endParaRPr sz="1400">
              <a:solidFill>
                <a:schemeClr val="dk1"/>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34be3cdcb35_0_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34be3cdcb35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t>Ex. A person who’s partner keeps committing them to plans they don’t like…</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en" sz="1400"/>
              <a:t>1. Recognize how you are feeling in the moment and use that info to prompt yourself to interrupt your default reaction (i.e. silently upset and sick to stomach)</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en" sz="1400"/>
              <a:t>2. Release any old charge based on past events or limiting beliefs. (I feel invisible like I did with my father/sister/coach, but I don’t have to let my past inform my present)</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en" sz="1400"/>
              <a:t>3. Respond with a simple request…(“I love the idea of doing something special tonight, I would like to make a simple request that we decide together”)</a:t>
            </a:r>
            <a:endParaRPr sz="1400"/>
          </a:p>
          <a:p>
            <a:pPr marL="0" lvl="0" indent="0" algn="l" rtl="0">
              <a:spcBef>
                <a:spcPts val="0"/>
              </a:spcBef>
              <a:spcAft>
                <a:spcPts val="0"/>
              </a:spcAft>
              <a:buNone/>
            </a:pPr>
            <a:endParaRPr sz="12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34be3cdcb35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34be3cdcb35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solidFill>
                  <a:schemeClr val="dk1"/>
                </a:solidFill>
              </a:rPr>
              <a:t>Pg 150-153 BBoss </a:t>
            </a:r>
            <a:endParaRPr sz="1400">
              <a:solidFill>
                <a:schemeClr val="dk1"/>
              </a:solidFill>
            </a:endParaRPr>
          </a:p>
          <a:p>
            <a:pPr marL="0" lvl="0" indent="0" algn="l" rtl="0">
              <a:spcBef>
                <a:spcPts val="0"/>
              </a:spcBef>
              <a:spcAft>
                <a:spcPts val="0"/>
              </a:spcAft>
              <a:buNone/>
            </a:pPr>
            <a:r>
              <a:rPr lang="en" sz="1400" b="1">
                <a:solidFill>
                  <a:schemeClr val="accent3"/>
                </a:solidFill>
              </a:rPr>
              <a:t>*Visualize: See it, Say it, Sense it    Handout</a:t>
            </a:r>
            <a:endParaRPr sz="1400" b="1">
              <a:solidFill>
                <a:schemeClr val="accent3"/>
              </a:solidFill>
            </a:endParaRPr>
          </a:p>
          <a:p>
            <a:pPr marL="0" lvl="0" indent="0" algn="l" rtl="0">
              <a:spcBef>
                <a:spcPts val="0"/>
              </a:spcBef>
              <a:spcAft>
                <a:spcPts val="0"/>
              </a:spcAft>
              <a:buClr>
                <a:schemeClr val="dk1"/>
              </a:buClr>
              <a:buSzPts val="1100"/>
              <a:buFont typeface="Arial"/>
              <a:buNone/>
            </a:pPr>
            <a:endParaRPr sz="1400">
              <a:solidFill>
                <a:schemeClr val="dk1"/>
              </a:solidFill>
            </a:endParaRPr>
          </a:p>
          <a:p>
            <a:pPr marL="0" lvl="0" indent="0" algn="l" rtl="0">
              <a:spcBef>
                <a:spcPts val="0"/>
              </a:spcBef>
              <a:spcAft>
                <a:spcPts val="0"/>
              </a:spcAft>
              <a:buNone/>
            </a:pPr>
            <a:r>
              <a:rPr lang="en" sz="1400"/>
              <a:t>Gratitude: Important one… It could sound like: </a:t>
            </a:r>
            <a:br>
              <a:rPr lang="en" sz="1400"/>
            </a:br>
            <a:r>
              <a:rPr lang="en" sz="1400"/>
              <a:t>“I appreciate you checking with me before committing to plans with Betty.  Your consideration really helps me feel seen and loved. Thank you.”</a:t>
            </a:r>
            <a:endParaRPr sz="1400"/>
          </a:p>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34d8dec218b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34d8dec218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400"/>
          </a:p>
          <a:p>
            <a:pPr marL="0" lvl="0" indent="0" algn="l" rtl="0">
              <a:spcBef>
                <a:spcPts val="0"/>
              </a:spcBef>
              <a:spcAft>
                <a:spcPts val="0"/>
              </a:spcAft>
              <a:buNone/>
            </a:pPr>
            <a:r>
              <a:rPr lang="en" sz="1400" b="1">
                <a:solidFill>
                  <a:schemeClr val="accent3"/>
                </a:solidFill>
              </a:rPr>
              <a:t>Handout: Scripts and sentence starters packet</a:t>
            </a:r>
            <a:endParaRPr sz="1400" b="1">
              <a:solidFill>
                <a:schemeClr val="accent3"/>
              </a:solidFill>
            </a:endParaRPr>
          </a:p>
          <a:p>
            <a:pPr marL="0" lvl="0" indent="0" algn="l" rtl="0">
              <a:spcBef>
                <a:spcPts val="0"/>
              </a:spcBef>
              <a:spcAft>
                <a:spcPts val="0"/>
              </a:spcAft>
              <a:buNone/>
            </a:pPr>
            <a:r>
              <a:rPr lang="en" sz="1400">
                <a:solidFill>
                  <a:srgbClr val="262626"/>
                </a:solidFill>
                <a:latin typeface="Montserrat"/>
                <a:ea typeface="Montserrat"/>
                <a:cs typeface="Montserrat"/>
                <a:sym typeface="Montserrat"/>
              </a:rPr>
              <a:t>Effective, clear communication is a skill and like any skill, the more you practice, the easier it becomes. </a:t>
            </a:r>
            <a:endParaRPr sz="1400"/>
          </a:p>
          <a:p>
            <a:pPr marL="0" lvl="0" indent="0" algn="l" rtl="0">
              <a:spcBef>
                <a:spcPts val="0"/>
              </a:spcBef>
              <a:spcAft>
                <a:spcPts val="0"/>
              </a:spcAft>
              <a:buNone/>
            </a:pPr>
            <a:r>
              <a:rPr lang="en" sz="1400">
                <a:solidFill>
                  <a:srgbClr val="262626"/>
                </a:solidFill>
                <a:latin typeface="Montserrat"/>
                <a:ea typeface="Montserrat"/>
                <a:cs typeface="Montserrat"/>
                <a:sym typeface="Montserrat"/>
              </a:rPr>
              <a:t>Speaking truthfully is the </a:t>
            </a:r>
            <a:r>
              <a:rPr lang="en" sz="1400" i="1">
                <a:solidFill>
                  <a:srgbClr val="262626"/>
                </a:solidFill>
                <a:latin typeface="Montserrat"/>
                <a:ea typeface="Montserrat"/>
                <a:cs typeface="Montserrat"/>
                <a:sym typeface="Montserrat"/>
              </a:rPr>
              <a:t>only</a:t>
            </a:r>
            <a:r>
              <a:rPr lang="en" sz="1400">
                <a:solidFill>
                  <a:srgbClr val="262626"/>
                </a:solidFill>
                <a:latin typeface="Montserrat"/>
                <a:ea typeface="Montserrat"/>
                <a:cs typeface="Montserrat"/>
                <a:sym typeface="Montserrat"/>
              </a:rPr>
              <a:t> way to create the life you want and deserve. </a:t>
            </a:r>
            <a:endParaRPr sz="1400">
              <a:solidFill>
                <a:srgbClr val="262626"/>
              </a:solidFill>
              <a:latin typeface="Montserrat"/>
              <a:ea typeface="Montserrat"/>
              <a:cs typeface="Montserrat"/>
              <a:sym typeface="Montserrat"/>
            </a:endParaRPr>
          </a:p>
          <a:p>
            <a:pPr marL="0" lvl="0" indent="0" algn="l" rtl="0">
              <a:spcBef>
                <a:spcPts val="0"/>
              </a:spcBef>
              <a:spcAft>
                <a:spcPts val="0"/>
              </a:spcAft>
              <a:buNone/>
            </a:pPr>
            <a:r>
              <a:rPr lang="en" sz="1400">
                <a:solidFill>
                  <a:srgbClr val="262626"/>
                </a:solidFill>
                <a:latin typeface="Montserrat"/>
                <a:ea typeface="Montserrat"/>
                <a:cs typeface="Montserrat"/>
                <a:sym typeface="Montserrat"/>
              </a:rPr>
              <a:t>When we are talking true, we assert our real feelings, share our actual thoughts, negotiate for our needs and prioritize our preferences. </a:t>
            </a:r>
            <a:endParaRPr sz="1400">
              <a:solidFill>
                <a:srgbClr val="262626"/>
              </a:solidFill>
              <a:latin typeface="Montserrat"/>
              <a:ea typeface="Montserrat"/>
              <a:cs typeface="Montserrat"/>
              <a:sym typeface="Montserrat"/>
            </a:endParaRPr>
          </a:p>
          <a:p>
            <a:pPr marL="0" lvl="0" indent="0" algn="l" rtl="0">
              <a:spcBef>
                <a:spcPts val="0"/>
              </a:spcBef>
              <a:spcAft>
                <a:spcPts val="0"/>
              </a:spcAft>
              <a:buNone/>
            </a:pPr>
            <a:endParaRPr sz="1400">
              <a:solidFill>
                <a:srgbClr val="262626"/>
              </a:solidFill>
              <a:latin typeface="Montserrat"/>
              <a:ea typeface="Montserrat"/>
              <a:cs typeface="Montserrat"/>
              <a:sym typeface="Montserrat"/>
            </a:endParaRPr>
          </a:p>
          <a:p>
            <a:pPr marL="0" lvl="0" indent="0" algn="l" rtl="0">
              <a:spcBef>
                <a:spcPts val="0"/>
              </a:spcBef>
              <a:spcAft>
                <a:spcPts val="0"/>
              </a:spcAft>
              <a:buNone/>
            </a:pPr>
            <a:r>
              <a:rPr lang="en" sz="1400">
                <a:solidFill>
                  <a:srgbClr val="262626"/>
                </a:solidFill>
                <a:latin typeface="Montserrat"/>
                <a:ea typeface="Montserrat"/>
                <a:cs typeface="Montserrat"/>
                <a:sym typeface="Montserrat"/>
              </a:rPr>
              <a:t>Note: Some situations can’t be solved by one person setting a limit- they require clear communication and establishment of shared expectations.  A therapist may be helpful.</a:t>
            </a:r>
            <a:endParaRPr sz="1400">
              <a:solidFill>
                <a:srgbClr val="262626"/>
              </a:solidFill>
              <a:latin typeface="Montserrat"/>
              <a:ea typeface="Montserrat"/>
              <a:cs typeface="Montserrat"/>
              <a:sym typeface="Montserrat"/>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34e5501ca02_0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34e5501ca02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t>Remember, people don’t need to understand or agree with your boundary to respect it.  </a:t>
            </a:r>
            <a:br>
              <a:rPr lang="en" sz="1400"/>
            </a:br>
            <a:r>
              <a:rPr lang="en" sz="1400"/>
              <a:t>No need to over explain or make excuses. </a:t>
            </a:r>
            <a:br>
              <a:rPr lang="en" sz="1400"/>
            </a:br>
            <a:r>
              <a:rPr lang="en" sz="1400"/>
              <a:t>When we justify or give too much explanation, it opens the door for the other guy to give advice or pose a rebuttal. </a:t>
            </a:r>
            <a:br>
              <a:rPr lang="en" sz="1400"/>
            </a:br>
            <a:br>
              <a:rPr lang="en" sz="1400"/>
            </a:br>
            <a:r>
              <a:rPr lang="en" sz="1400">
                <a:solidFill>
                  <a:schemeClr val="dk1"/>
                </a:solidFill>
              </a:rPr>
              <a:t>Give yourself permission to set boundaries messily, badly or while sweating profusely.  </a:t>
            </a:r>
            <a:br>
              <a:rPr lang="en" sz="1400">
                <a:solidFill>
                  <a:schemeClr val="dk1"/>
                </a:solidFill>
              </a:rPr>
            </a:br>
            <a:r>
              <a:rPr lang="en" sz="1400">
                <a:solidFill>
                  <a:schemeClr val="dk1"/>
                </a:solidFill>
              </a:rPr>
              <a:t>What matters is you do it!</a:t>
            </a:r>
            <a:br>
              <a:rPr lang="en" sz="1400"/>
            </a:br>
            <a:endParaRPr sz="1400"/>
          </a:p>
          <a:p>
            <a:pPr marL="0" lvl="0" indent="0" algn="l" rtl="0">
              <a:spcBef>
                <a:spcPts val="0"/>
              </a:spcBef>
              <a:spcAft>
                <a:spcPts val="0"/>
              </a:spcAft>
              <a:buNone/>
            </a:pPr>
            <a:r>
              <a:rPr lang="en" sz="1400"/>
              <a:t>To Do’s (Wrkbk 105):</a:t>
            </a:r>
            <a:br>
              <a:rPr lang="en" sz="1400"/>
            </a:br>
            <a:r>
              <a:rPr lang="en" sz="1400"/>
              <a:t>1. Using ‘you’ statements distances you from your feelings and implies blame.</a:t>
            </a:r>
            <a:endParaRPr sz="1400"/>
          </a:p>
          <a:p>
            <a:pPr marL="0" lvl="0" indent="0" algn="l" rtl="0">
              <a:spcBef>
                <a:spcPts val="0"/>
              </a:spcBef>
              <a:spcAft>
                <a:spcPts val="0"/>
              </a:spcAft>
              <a:buNone/>
            </a:pPr>
            <a:r>
              <a:rPr lang="en" sz="1400"/>
              <a:t>2. You don’t need anyone’s approval for what you want.  This is your boundary you are talking about. Your boundary is your limit, not about them or their comfort.</a:t>
            </a:r>
            <a:endParaRPr sz="1400"/>
          </a:p>
          <a:p>
            <a:pPr marL="0" lvl="0" indent="0" algn="l" rtl="0">
              <a:spcBef>
                <a:spcPts val="0"/>
              </a:spcBef>
              <a:spcAft>
                <a:spcPts val="0"/>
              </a:spcAft>
              <a:buNone/>
            </a:pPr>
            <a:r>
              <a:rPr lang="en" sz="1400"/>
              <a:t>3. Example: I have a simple request we make Tuesdays our date night” vs “We never go out anymore. Would it kill you to make a plan?”</a:t>
            </a:r>
            <a:endParaRPr sz="1400"/>
          </a:p>
          <a:p>
            <a:pPr marL="0" lvl="0" indent="0" algn="l" rtl="0">
              <a:spcBef>
                <a:spcPts val="0"/>
              </a:spcBef>
              <a:spcAft>
                <a:spcPts val="0"/>
              </a:spcAft>
              <a:buNone/>
            </a:pPr>
            <a:endParaRPr sz="1400"/>
          </a:p>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3580517114f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3580517114f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t>(From Wkbk Pg 107)   </a:t>
            </a:r>
            <a:r>
              <a:rPr lang="en" sz="1400" i="1"/>
              <a:t> check on time… if time allows, do some of the activities.  If short on time, explain the handouts and send home.</a:t>
            </a:r>
            <a:br>
              <a:rPr lang="en" sz="1400" i="1"/>
            </a:br>
            <a:br>
              <a:rPr lang="en" sz="1400" i="1"/>
            </a:br>
            <a:r>
              <a:rPr lang="en" sz="1400"/>
              <a:t>Can work independently, in pairs or together as a large group.  </a:t>
            </a:r>
            <a:br>
              <a:rPr lang="en" sz="1400"/>
            </a:br>
            <a:r>
              <a:rPr lang="en" sz="1400"/>
              <a:t>Take time to share wording participants come up with in the large group together- write on chart paper? </a:t>
            </a:r>
            <a:endParaRPr sz="1400"/>
          </a:p>
          <a:p>
            <a:pPr marL="0" lvl="0" indent="0" algn="l" rtl="0">
              <a:spcBef>
                <a:spcPts val="0"/>
              </a:spcBef>
              <a:spcAft>
                <a:spcPts val="0"/>
              </a:spcAft>
              <a:buNone/>
            </a:pPr>
            <a:r>
              <a:rPr lang="en" sz="1400" b="1">
                <a:solidFill>
                  <a:schemeClr val="accent3"/>
                </a:solidFill>
              </a:rPr>
              <a:t>Handouts: </a:t>
            </a:r>
            <a:endParaRPr sz="1400" b="1">
              <a:solidFill>
                <a:schemeClr val="accent3"/>
              </a:solidFill>
            </a:endParaRPr>
          </a:p>
          <a:p>
            <a:pPr marL="457200" lvl="0" indent="-317500" algn="l" rtl="0">
              <a:spcBef>
                <a:spcPts val="0"/>
              </a:spcBef>
              <a:spcAft>
                <a:spcPts val="0"/>
              </a:spcAft>
              <a:buClr>
                <a:schemeClr val="accent3"/>
              </a:buClr>
              <a:buSzPts val="1400"/>
              <a:buAutoNum type="arabicPeriod"/>
            </a:pPr>
            <a:r>
              <a:rPr lang="en" sz="1400" b="1">
                <a:solidFill>
                  <a:schemeClr val="accent3"/>
                </a:solidFill>
              </a:rPr>
              <a:t>Basic script writing</a:t>
            </a:r>
            <a:endParaRPr sz="1400" b="1">
              <a:solidFill>
                <a:schemeClr val="accent3"/>
              </a:solidFill>
            </a:endParaRPr>
          </a:p>
          <a:p>
            <a:pPr marL="457200" lvl="0" indent="-317500" algn="l" rtl="0">
              <a:spcBef>
                <a:spcPts val="0"/>
              </a:spcBef>
              <a:spcAft>
                <a:spcPts val="0"/>
              </a:spcAft>
              <a:buClr>
                <a:schemeClr val="accent3"/>
              </a:buClr>
              <a:buSzPts val="1400"/>
              <a:buAutoNum type="arabicPeriod"/>
            </a:pPr>
            <a:r>
              <a:rPr lang="en" sz="1400" b="1">
                <a:solidFill>
                  <a:schemeClr val="accent3"/>
                </a:solidFill>
              </a:rPr>
              <a:t>Setting boundaries with limits.</a:t>
            </a:r>
            <a:endParaRPr sz="1400" b="1">
              <a:solidFill>
                <a:schemeClr val="accent3"/>
              </a:solidFill>
            </a:endParaRPr>
          </a:p>
          <a:p>
            <a:pPr marL="457200" lvl="0" indent="-317500" algn="l" rtl="0">
              <a:spcBef>
                <a:spcPts val="0"/>
              </a:spcBef>
              <a:spcAft>
                <a:spcPts val="0"/>
              </a:spcAft>
              <a:buClr>
                <a:schemeClr val="accent3"/>
              </a:buClr>
              <a:buSzPts val="1400"/>
              <a:buAutoNum type="arabicPeriod"/>
            </a:pPr>
            <a:r>
              <a:rPr lang="en" sz="1400" b="1">
                <a:solidFill>
                  <a:schemeClr val="accent3"/>
                </a:solidFill>
              </a:rPr>
              <a:t>Establishing a consequence</a:t>
            </a:r>
            <a:endParaRPr sz="1400" b="1">
              <a:solidFill>
                <a:schemeClr val="accent3"/>
              </a:solidFill>
            </a:endParaRPr>
          </a:p>
          <a:p>
            <a:pPr marL="457200" lvl="0" indent="-317500" algn="l" rtl="0">
              <a:spcBef>
                <a:spcPts val="0"/>
              </a:spcBef>
              <a:spcAft>
                <a:spcPts val="0"/>
              </a:spcAft>
              <a:buClr>
                <a:schemeClr val="accent3"/>
              </a:buClr>
              <a:buSzPts val="1400"/>
              <a:buAutoNum type="arabicPeriod"/>
            </a:pPr>
            <a:r>
              <a:rPr lang="en" sz="1400" b="1">
                <a:solidFill>
                  <a:schemeClr val="accent3"/>
                </a:solidFill>
              </a:rPr>
              <a:t>Following through </a:t>
            </a:r>
            <a:endParaRPr sz="1400" b="1">
              <a:solidFill>
                <a:schemeClr val="accent3"/>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34d8dec218b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 name="Google Shape;343;g34d8dec218b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400">
                <a:solidFill>
                  <a:schemeClr val="dk1"/>
                </a:solidFill>
              </a:rPr>
              <a:t>Boundaries that are enforced only some of the time send mixed messages and eventually fail.</a:t>
            </a:r>
            <a:endParaRPr sz="1400">
              <a:solidFill>
                <a:schemeClr val="dk1"/>
              </a:solidFill>
            </a:endParaRPr>
          </a:p>
          <a:p>
            <a:pPr marL="0" lvl="0" indent="0" algn="l" rtl="0">
              <a:spcBef>
                <a:spcPts val="120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34dabe86c80_0_1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34dabe86c80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t>This is a pretty universal issue for those of us with codependency.  </a:t>
            </a:r>
            <a:r>
              <a:rPr lang="en" sz="1400">
                <a:solidFill>
                  <a:schemeClr val="dk1"/>
                </a:solidFill>
              </a:rPr>
              <a:t>Good news!  Boundaries are a learned skill.  We are missing some key information.  There are people we can learn from within and outside of our fellowship.  Once we know more about functional boundaries, we can support each other in practicing our new skills.</a:t>
            </a:r>
            <a:endParaRPr sz="140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3593b56a850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3593b56a85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400">
                <a:solidFill>
                  <a:schemeClr val="dk1"/>
                </a:solidFill>
              </a:rPr>
              <a:t>Learning to sit with the anxiety and not react too soon is essential to success!</a:t>
            </a:r>
            <a:br>
              <a:rPr lang="en" sz="1400">
                <a:solidFill>
                  <a:schemeClr val="dk1"/>
                </a:solidFill>
              </a:rPr>
            </a:br>
            <a:br>
              <a:rPr lang="en" sz="1400">
                <a:solidFill>
                  <a:schemeClr val="dk1"/>
                </a:solidFill>
              </a:rPr>
            </a:br>
            <a:r>
              <a:rPr lang="en" sz="1400">
                <a:solidFill>
                  <a:schemeClr val="dk1"/>
                </a:solidFill>
              </a:rPr>
              <a:t>Boundary Bombs (self-sabotage) to watch for: Boundary Reversal </a:t>
            </a:r>
            <a:endParaRPr sz="1400">
              <a:solidFill>
                <a:schemeClr val="dk1"/>
              </a:solidFill>
            </a:endParaRPr>
          </a:p>
          <a:p>
            <a:pPr marL="0" lvl="0" indent="0" algn="l" rtl="0">
              <a:lnSpc>
                <a:spcPct val="115000"/>
              </a:lnSpc>
              <a:spcBef>
                <a:spcPts val="1200"/>
              </a:spcBef>
              <a:spcAft>
                <a:spcPts val="1200"/>
              </a:spcAft>
              <a:buClr>
                <a:schemeClr val="dk1"/>
              </a:buClr>
              <a:buSzPts val="1100"/>
              <a:buFont typeface="Arial"/>
              <a:buNone/>
            </a:pPr>
            <a:r>
              <a:rPr lang="en" sz="1400" b="1" u="sng">
                <a:solidFill>
                  <a:schemeClr val="dk1"/>
                </a:solidFill>
              </a:rPr>
              <a:t>Expect discomfort:</a:t>
            </a:r>
            <a:r>
              <a:rPr lang="en" sz="1400">
                <a:solidFill>
                  <a:schemeClr val="dk1"/>
                </a:solidFill>
              </a:rPr>
              <a:t> Avoid being blindsided by planning for discomfort. Take self-care actions to help soothe you.</a:t>
            </a:r>
            <a:br>
              <a:rPr lang="en" sz="1400">
                <a:solidFill>
                  <a:schemeClr val="dk1"/>
                </a:solidFill>
              </a:rPr>
            </a:br>
            <a:r>
              <a:rPr lang="en" sz="1400" b="1" u="sng">
                <a:solidFill>
                  <a:schemeClr val="dk1"/>
                </a:solidFill>
              </a:rPr>
              <a:t>Focus on yourself:</a:t>
            </a:r>
            <a:r>
              <a:rPr lang="en" sz="1400" b="1">
                <a:solidFill>
                  <a:schemeClr val="dk1"/>
                </a:solidFill>
              </a:rPr>
              <a:t>  </a:t>
            </a:r>
            <a:r>
              <a:rPr lang="en" sz="1400">
                <a:solidFill>
                  <a:schemeClr val="dk1"/>
                </a:solidFill>
              </a:rPr>
              <a:t>Don’t read their response as a signal to abort! Your job is to stay dialed in to your own feelings and goals! Did we mention self-care? </a:t>
            </a:r>
            <a:br>
              <a:rPr lang="en" sz="1400">
                <a:solidFill>
                  <a:schemeClr val="dk1"/>
                </a:solidFill>
              </a:rPr>
            </a:br>
            <a:r>
              <a:rPr lang="en" sz="1400" b="1" u="sng">
                <a:solidFill>
                  <a:schemeClr val="dk1"/>
                </a:solidFill>
              </a:rPr>
              <a:t>48 hr rule:</a:t>
            </a:r>
            <a:r>
              <a:rPr lang="en" sz="1400" u="sng">
                <a:solidFill>
                  <a:schemeClr val="dk1"/>
                </a:solidFill>
              </a:rPr>
              <a:t> </a:t>
            </a:r>
            <a:r>
              <a:rPr lang="en" sz="1400">
                <a:solidFill>
                  <a:schemeClr val="dk1"/>
                </a:solidFill>
              </a:rPr>
              <a:t>Commit not to undo your boundary.</a:t>
            </a:r>
            <a:br>
              <a:rPr lang="en" sz="1400">
                <a:solidFill>
                  <a:schemeClr val="dk1"/>
                </a:solidFill>
              </a:rPr>
            </a:br>
            <a:r>
              <a:rPr lang="en" sz="1400" b="1" u="sng">
                <a:solidFill>
                  <a:schemeClr val="dk1"/>
                </a:solidFill>
              </a:rPr>
              <a:t>Build on baby steps: </a:t>
            </a:r>
            <a:r>
              <a:rPr lang="en" sz="1400">
                <a:solidFill>
                  <a:schemeClr val="dk1"/>
                </a:solidFill>
              </a:rPr>
              <a:t> Think back to different successful boundaries and try to remember how relieved and empowered you felt then.  You will improve with practice over time!</a:t>
            </a:r>
            <a:br>
              <a:rPr lang="en" sz="1400">
                <a:solidFill>
                  <a:schemeClr val="dk1"/>
                </a:solidFill>
              </a:rPr>
            </a:br>
            <a:r>
              <a:rPr lang="en" sz="1400" b="1" u="sng">
                <a:solidFill>
                  <a:schemeClr val="dk1"/>
                </a:solidFill>
              </a:rPr>
              <a:t>Combat unearned/proactive guilt.</a:t>
            </a:r>
            <a:r>
              <a:rPr lang="en" sz="1400" u="sng">
                <a:solidFill>
                  <a:schemeClr val="dk1"/>
                </a:solidFill>
              </a:rPr>
              <a:t>  </a:t>
            </a:r>
            <a:r>
              <a:rPr lang="en" sz="1400">
                <a:solidFill>
                  <a:schemeClr val="dk1"/>
                </a:solidFill>
              </a:rPr>
              <a:t>You aren’t doing anything wrong!</a:t>
            </a:r>
            <a:br>
              <a:rPr lang="en" sz="1400">
                <a:solidFill>
                  <a:schemeClr val="dk1"/>
                </a:solidFill>
              </a:rPr>
            </a:br>
            <a:r>
              <a:rPr lang="en" sz="1400" b="1" u="sng">
                <a:solidFill>
                  <a:schemeClr val="dk1"/>
                </a:solidFill>
              </a:rPr>
              <a:t>Plan for pushback </a:t>
            </a:r>
            <a:r>
              <a:rPr lang="en" sz="1400">
                <a:solidFill>
                  <a:schemeClr val="dk1"/>
                </a:solidFill>
              </a:rPr>
              <a:t>and remind people this is your limit and level up as needed. Remember, it takes time to re-teach people how to treat us. </a:t>
            </a:r>
            <a:endParaRPr sz="1400">
              <a:solidFill>
                <a:schemeClr val="dk1"/>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34dabe86c80_0_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34dabe86c80_0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t>Wrkbk pg 120-123, </a:t>
            </a:r>
            <a:r>
              <a:rPr lang="en" sz="1400" b="1">
                <a:solidFill>
                  <a:schemeClr val="accent3"/>
                </a:solidFill>
              </a:rPr>
              <a:t>Handout for Boundary Pushback</a:t>
            </a:r>
            <a:endParaRPr sz="1400" b="1">
              <a:solidFill>
                <a:schemeClr val="accent3"/>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34e2e0b8513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 name="Google Shape;364;g34e2e0b8513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u="sng">
                <a:solidFill>
                  <a:schemeClr val="dk1"/>
                </a:solidFill>
              </a:rPr>
              <a:t>Small stakes: </a:t>
            </a:r>
            <a:r>
              <a:rPr lang="en" sz="1400">
                <a:solidFill>
                  <a:schemeClr val="dk1"/>
                </a:solidFill>
              </a:rPr>
              <a:t>Low impact interactions with low priority people in your life. Then small, consistent steps to assert yourself with people you are more invested in.</a:t>
            </a:r>
            <a:endParaRPr sz="1400">
              <a:solidFill>
                <a:schemeClr val="dk1"/>
              </a:solidFill>
            </a:endParaRPr>
          </a:p>
          <a:p>
            <a:pPr marL="0" lvl="0" indent="0" algn="l" rtl="0">
              <a:spcBef>
                <a:spcPts val="0"/>
              </a:spcBef>
              <a:spcAft>
                <a:spcPts val="0"/>
              </a:spcAft>
              <a:buClr>
                <a:schemeClr val="dk1"/>
              </a:buClr>
              <a:buSzPts val="1100"/>
              <a:buFont typeface="Arial"/>
              <a:buNone/>
            </a:pPr>
            <a:r>
              <a:rPr lang="en" sz="1400" u="sng">
                <a:solidFill>
                  <a:schemeClr val="dk1"/>
                </a:solidFill>
              </a:rPr>
              <a:t>VIP:</a:t>
            </a:r>
            <a:r>
              <a:rPr lang="en" sz="1400">
                <a:solidFill>
                  <a:schemeClr val="dk1"/>
                </a:solidFill>
              </a:rPr>
              <a:t> Remind yourself, just because someone else believes they belong in your VIP section does NOT mean it’s true. </a:t>
            </a:r>
            <a:endParaRPr sz="1400">
              <a:solidFill>
                <a:schemeClr val="dk1"/>
              </a:solidFill>
            </a:endParaRPr>
          </a:p>
          <a:p>
            <a:pPr marL="0" lvl="0" indent="0" algn="l" rtl="0">
              <a:spcBef>
                <a:spcPts val="0"/>
              </a:spcBef>
              <a:spcAft>
                <a:spcPts val="0"/>
              </a:spcAft>
              <a:buClr>
                <a:schemeClr val="dk1"/>
              </a:buClr>
              <a:buSzPts val="1100"/>
              <a:buFont typeface="Arial"/>
              <a:buNone/>
            </a:pPr>
            <a:r>
              <a:rPr lang="en" sz="1400" u="sng">
                <a:solidFill>
                  <a:schemeClr val="dk1"/>
                </a:solidFill>
              </a:rPr>
              <a:t>Interrupt behavior: </a:t>
            </a:r>
            <a:r>
              <a:rPr lang="en" sz="1400">
                <a:solidFill>
                  <a:schemeClr val="dk1"/>
                </a:solidFill>
              </a:rPr>
              <a:t>Buy yourself time. Insert a moment of silence.  Respond with “I’d like to think about it” </a:t>
            </a:r>
            <a:endParaRPr sz="1400">
              <a:solidFill>
                <a:schemeClr val="dk1"/>
              </a:solidFill>
            </a:endParaRPr>
          </a:p>
          <a:p>
            <a:pPr marL="0" lvl="0" indent="0" algn="l" rtl="0">
              <a:spcBef>
                <a:spcPts val="0"/>
              </a:spcBef>
              <a:spcAft>
                <a:spcPts val="0"/>
              </a:spcAft>
              <a:buClr>
                <a:schemeClr val="dk1"/>
              </a:buClr>
              <a:buSzPts val="1100"/>
              <a:buFont typeface="Arial"/>
              <a:buNone/>
            </a:pPr>
            <a:br>
              <a:rPr lang="en" sz="1400">
                <a:solidFill>
                  <a:schemeClr val="dk1"/>
                </a:solidFill>
              </a:rPr>
            </a:br>
            <a:r>
              <a:rPr lang="en" sz="1400">
                <a:solidFill>
                  <a:schemeClr val="dk1"/>
                </a:solidFill>
              </a:rPr>
              <a:t>(Wrkbk pg 140-141) </a:t>
            </a:r>
            <a:br>
              <a:rPr lang="en" sz="1400">
                <a:solidFill>
                  <a:schemeClr val="dk1"/>
                </a:solidFill>
              </a:rPr>
            </a:br>
            <a:r>
              <a:rPr lang="en" sz="1400">
                <a:solidFill>
                  <a:schemeClr val="dk1"/>
                </a:solidFill>
              </a:rPr>
              <a:t>Customizing your boundary scripts to take into consideration the feelings of others can help them be more successful.  </a:t>
            </a:r>
            <a:br>
              <a:rPr lang="en" sz="1400">
                <a:solidFill>
                  <a:schemeClr val="dk1"/>
                </a:solidFill>
              </a:rPr>
            </a:br>
            <a:r>
              <a:rPr lang="en" sz="1400">
                <a:solidFill>
                  <a:schemeClr val="dk1"/>
                </a:solidFill>
              </a:rPr>
              <a:t>Adding a simple statement to the beginning of a boundary request can diffuse a situation and increase goodwill.  </a:t>
            </a:r>
            <a:br>
              <a:rPr lang="en" sz="1400">
                <a:solidFill>
                  <a:schemeClr val="dk1"/>
                </a:solidFill>
              </a:rPr>
            </a:br>
            <a:r>
              <a:rPr lang="en" sz="1400">
                <a:solidFill>
                  <a:schemeClr val="dk1"/>
                </a:solidFill>
              </a:rPr>
              <a:t>Positive reinforcement, acknowledgement of other’s feelings, and just being cordial make it more likely the interaction will go well.</a:t>
            </a:r>
            <a:endParaRPr sz="140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3593b56a850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3593b56a850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34dabe86c80_0_1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34dabe86c80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t>FYI, Most of the info we will be presenting today is not CoDA approved material or literature. </a:t>
            </a:r>
            <a:br>
              <a:rPr lang="en" sz="1400"/>
            </a:br>
            <a:r>
              <a:rPr lang="en" sz="1400"/>
              <a:t>We will share a list of resources at the end of the session. </a:t>
            </a:r>
            <a:endParaRPr sz="14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34e5501ca02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34e5501ca02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t>Setting boundaries can be uncomfortable because when we set a boundary, </a:t>
            </a:r>
            <a:endParaRPr sz="1400"/>
          </a:p>
          <a:p>
            <a:pPr marL="0" lvl="0" indent="0" algn="l" rtl="0">
              <a:spcBef>
                <a:spcPts val="0"/>
              </a:spcBef>
              <a:spcAft>
                <a:spcPts val="0"/>
              </a:spcAft>
              <a:buNone/>
            </a:pPr>
            <a:r>
              <a:rPr lang="en" sz="1400"/>
              <a:t>we are </a:t>
            </a:r>
            <a:r>
              <a:rPr lang="en" sz="1400" u="sng"/>
              <a:t>expressing a limit that hasn’t been established</a:t>
            </a:r>
            <a:r>
              <a:rPr lang="en" sz="1400"/>
              <a:t> and </a:t>
            </a:r>
            <a:endParaRPr sz="1400"/>
          </a:p>
          <a:p>
            <a:pPr marL="0" lvl="0" indent="0" algn="l" rtl="0">
              <a:spcBef>
                <a:spcPts val="0"/>
              </a:spcBef>
              <a:spcAft>
                <a:spcPts val="0"/>
              </a:spcAft>
              <a:buNone/>
            </a:pPr>
            <a:r>
              <a:rPr lang="en" sz="1400" u="sng"/>
              <a:t>asking if the other person is willing to make an adjustment</a:t>
            </a:r>
            <a:r>
              <a:rPr lang="en" sz="1400"/>
              <a:t> for the good of the relationship. </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en" sz="1400"/>
              <a:t>(And this sometimes includes pointing out someone else’s inconsiderate behavior)</a:t>
            </a:r>
            <a:endParaRPr sz="14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34be3cdcb35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34be3cdcb3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400"/>
          </a:p>
          <a:p>
            <a:pPr marL="0" lvl="0" indent="0" algn="l" rtl="0">
              <a:spcBef>
                <a:spcPts val="0"/>
              </a:spcBef>
              <a:spcAft>
                <a:spcPts val="0"/>
              </a:spcAft>
              <a:buNone/>
            </a:pPr>
            <a:r>
              <a:rPr lang="en" sz="1400"/>
              <a:t>With healthy boundaries you are able to maintain your authenticity and respect while loving others and doing the same for them.</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en" sz="1400"/>
              <a:t>Most of what we’ll go through today will be related to external boundaries.</a:t>
            </a:r>
            <a:endParaRPr sz="1400"/>
          </a:p>
          <a:p>
            <a:pPr marL="0" lvl="0" indent="0" algn="l" rtl="0">
              <a:spcBef>
                <a:spcPts val="0"/>
              </a:spcBef>
              <a:spcAft>
                <a:spcPts val="0"/>
              </a:spcAft>
              <a:buNone/>
            </a:pPr>
            <a:r>
              <a:rPr lang="en" sz="1400"/>
              <a:t>The catch is no matter what relationships you are struggling with, </a:t>
            </a:r>
            <a:endParaRPr sz="1400"/>
          </a:p>
          <a:p>
            <a:pPr marL="0" lvl="0" indent="0" algn="l" rtl="0">
              <a:spcBef>
                <a:spcPts val="0"/>
              </a:spcBef>
              <a:spcAft>
                <a:spcPts val="0"/>
              </a:spcAft>
              <a:buNone/>
            </a:pPr>
            <a:r>
              <a:rPr lang="en" sz="1400"/>
              <a:t>the onus is on you to face your fears and make changes to any unspoken agreements.  </a:t>
            </a:r>
            <a:endParaRPr sz="1400"/>
          </a:p>
          <a:p>
            <a:pPr marL="0" lvl="0" indent="0" algn="l" rtl="0">
              <a:spcBef>
                <a:spcPts val="0"/>
              </a:spcBef>
              <a:spcAft>
                <a:spcPts val="0"/>
              </a:spcAft>
              <a:buNone/>
            </a:pPr>
            <a:r>
              <a:rPr lang="en" sz="1400"/>
              <a:t>You must craft a proactive boundary plan (we’ll talk through that in the second half of the workshop) </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en" sz="1400"/>
              <a:t>but to do it you must check in on your </a:t>
            </a:r>
            <a:r>
              <a:rPr lang="en" sz="1400" b="1"/>
              <a:t>internal boundaries</a:t>
            </a:r>
            <a:r>
              <a:rPr lang="en" sz="1400"/>
              <a:t>.</a:t>
            </a:r>
            <a:endParaRPr sz="14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35a5eb758aa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35a5eb758a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solidFill>
                  <a:schemeClr val="dk1"/>
                </a:solidFill>
              </a:rPr>
              <a:t>Internal boundaries include issues with Self-discipline, time management, impulse control, emotional self-regulation.</a:t>
            </a:r>
            <a:endParaRPr sz="1400">
              <a:solidFill>
                <a:schemeClr val="dk1"/>
              </a:solidFill>
            </a:endParaRPr>
          </a:p>
          <a:p>
            <a:pPr marL="0" lvl="0" indent="0" algn="l" rtl="0">
              <a:spcBef>
                <a:spcPts val="0"/>
              </a:spcBef>
              <a:spcAft>
                <a:spcPts val="0"/>
              </a:spcAft>
              <a:buNone/>
            </a:pPr>
            <a:r>
              <a:rPr lang="en" sz="1400" u="sng">
                <a:solidFill>
                  <a:schemeClr val="dk1"/>
                </a:solidFill>
              </a:rPr>
              <a:t>Tools to strengthen internal boundaries:</a:t>
            </a:r>
            <a:endParaRPr sz="1400" u="sng">
              <a:solidFill>
                <a:schemeClr val="dk1"/>
              </a:solidFill>
            </a:endParaRPr>
          </a:p>
          <a:p>
            <a:pPr marL="0" lvl="0" indent="0" algn="l" rtl="0">
              <a:spcBef>
                <a:spcPts val="0"/>
              </a:spcBef>
              <a:spcAft>
                <a:spcPts val="0"/>
              </a:spcAft>
              <a:buNone/>
            </a:pPr>
            <a:r>
              <a:rPr lang="en" sz="1400">
                <a:solidFill>
                  <a:schemeClr val="dk1"/>
                </a:solidFill>
              </a:rPr>
              <a:t>Working with your inner critic and inner child, </a:t>
            </a:r>
            <a:endParaRPr sz="1400">
              <a:solidFill>
                <a:schemeClr val="dk1"/>
              </a:solidFill>
            </a:endParaRPr>
          </a:p>
          <a:p>
            <a:pPr marL="0" lvl="0" indent="0" algn="l" rtl="0">
              <a:spcBef>
                <a:spcPts val="0"/>
              </a:spcBef>
              <a:spcAft>
                <a:spcPts val="0"/>
              </a:spcAft>
              <a:buNone/>
            </a:pPr>
            <a:r>
              <a:rPr lang="en" sz="1400">
                <a:solidFill>
                  <a:schemeClr val="dk1"/>
                </a:solidFill>
              </a:rPr>
              <a:t>self-compassion practice (Mindfulness, Common humanity, self-Kindness) </a:t>
            </a:r>
            <a:endParaRPr sz="1400">
              <a:solidFill>
                <a:schemeClr val="dk1"/>
              </a:solidFill>
            </a:endParaRPr>
          </a:p>
          <a:p>
            <a:pPr marL="0" lvl="0" indent="0" algn="l" rtl="0">
              <a:spcBef>
                <a:spcPts val="0"/>
              </a:spcBef>
              <a:spcAft>
                <a:spcPts val="0"/>
              </a:spcAft>
              <a:buNone/>
            </a:pPr>
            <a:r>
              <a:rPr lang="en" sz="1400">
                <a:solidFill>
                  <a:schemeClr val="dk1"/>
                </a:solidFill>
              </a:rPr>
              <a:t>self-awareness, </a:t>
            </a:r>
            <a:endParaRPr sz="1400">
              <a:solidFill>
                <a:schemeClr val="dk1"/>
              </a:solidFill>
            </a:endParaRPr>
          </a:p>
          <a:p>
            <a:pPr marL="0" lvl="0" indent="0" algn="l" rtl="0">
              <a:spcBef>
                <a:spcPts val="0"/>
              </a:spcBef>
              <a:spcAft>
                <a:spcPts val="0"/>
              </a:spcAft>
              <a:buNone/>
            </a:pPr>
            <a:r>
              <a:rPr lang="en" sz="1400">
                <a:solidFill>
                  <a:schemeClr val="dk1"/>
                </a:solidFill>
              </a:rPr>
              <a:t>creating personalized boundary affirmations (“Showing up for myself matters because I matter!”), </a:t>
            </a:r>
            <a:endParaRPr sz="1400">
              <a:solidFill>
                <a:schemeClr val="dk1"/>
              </a:solidFill>
            </a:endParaRPr>
          </a:p>
          <a:p>
            <a:pPr marL="0" lvl="0" indent="0" algn="l" rtl="0">
              <a:spcBef>
                <a:spcPts val="0"/>
              </a:spcBef>
              <a:spcAft>
                <a:spcPts val="0"/>
              </a:spcAft>
              <a:buNone/>
            </a:pPr>
            <a:r>
              <a:rPr lang="en" sz="1400">
                <a:solidFill>
                  <a:schemeClr val="dk1"/>
                </a:solidFill>
              </a:rPr>
              <a:t>meditation (like the one we will listen to after the break, </a:t>
            </a:r>
            <a:endParaRPr sz="1400">
              <a:solidFill>
                <a:schemeClr val="dk1"/>
              </a:solidFill>
            </a:endParaRPr>
          </a:p>
          <a:p>
            <a:pPr marL="0" lvl="0" indent="0" algn="l" rtl="0">
              <a:spcBef>
                <a:spcPts val="0"/>
              </a:spcBef>
              <a:spcAft>
                <a:spcPts val="0"/>
              </a:spcAft>
              <a:buNone/>
            </a:pPr>
            <a:r>
              <a:rPr lang="en" sz="1400">
                <a:solidFill>
                  <a:schemeClr val="dk1"/>
                </a:solidFill>
              </a:rPr>
              <a:t>and a commitment to stop self abandoning, </a:t>
            </a:r>
            <a:endParaRPr sz="1400">
              <a:solidFill>
                <a:schemeClr val="dk1"/>
              </a:solidFill>
            </a:endParaRPr>
          </a:p>
          <a:p>
            <a:pPr marL="0" lvl="0" indent="0" algn="l" rtl="0">
              <a:spcBef>
                <a:spcPts val="0"/>
              </a:spcBef>
              <a:spcAft>
                <a:spcPts val="0"/>
              </a:spcAft>
              <a:buClr>
                <a:schemeClr val="dk1"/>
              </a:buClr>
              <a:buSzPts val="1100"/>
              <a:buFont typeface="Arial"/>
              <a:buNone/>
            </a:pPr>
            <a:endParaRPr sz="1400">
              <a:solidFill>
                <a:schemeClr val="dk1"/>
              </a:solidFill>
            </a:endParaRPr>
          </a:p>
          <a:p>
            <a:pPr marL="0" lvl="0" indent="0" algn="l" rtl="0">
              <a:spcBef>
                <a:spcPts val="0"/>
              </a:spcBef>
              <a:spcAft>
                <a:spcPts val="0"/>
              </a:spcAft>
              <a:buClr>
                <a:schemeClr val="dk1"/>
              </a:buClr>
              <a:buSzPts val="1100"/>
              <a:buFont typeface="Arial"/>
              <a:buNone/>
            </a:pPr>
            <a:r>
              <a:rPr lang="en" sz="1200" u="sng">
                <a:solidFill>
                  <a:schemeClr val="dk1"/>
                </a:solidFill>
              </a:rPr>
              <a:t>You can also use Compassionate Curiosity: (similar to self-compassion)</a:t>
            </a:r>
            <a:br>
              <a:rPr lang="en" sz="1200" u="sng">
                <a:solidFill>
                  <a:schemeClr val="dk1"/>
                </a:solidFill>
              </a:rPr>
            </a:br>
            <a:r>
              <a:rPr lang="en" sz="1200" b="1">
                <a:solidFill>
                  <a:schemeClr val="dk1"/>
                </a:solidFill>
              </a:rPr>
              <a:t>Acknowledge</a:t>
            </a:r>
            <a:r>
              <a:rPr lang="en" sz="1200">
                <a:solidFill>
                  <a:schemeClr val="dk1"/>
                </a:solidFill>
              </a:rPr>
              <a:t> and validate </a:t>
            </a:r>
            <a:r>
              <a:rPr lang="en" sz="1200" i="1">
                <a:solidFill>
                  <a:schemeClr val="dk1"/>
                </a:solidFill>
              </a:rPr>
              <a:t>your own</a:t>
            </a:r>
            <a:r>
              <a:rPr lang="en" sz="1200">
                <a:solidFill>
                  <a:schemeClr val="dk1"/>
                </a:solidFill>
              </a:rPr>
              <a:t> feelings- Name it to tame it (This switches on a different part of the brain - calming)</a:t>
            </a:r>
            <a:endParaRPr sz="1200">
              <a:solidFill>
                <a:schemeClr val="dk1"/>
              </a:solidFill>
            </a:endParaRPr>
          </a:p>
          <a:p>
            <a:pPr marL="0" lvl="0" indent="0" algn="l" rtl="0">
              <a:spcBef>
                <a:spcPts val="0"/>
              </a:spcBef>
              <a:spcAft>
                <a:spcPts val="0"/>
              </a:spcAft>
              <a:buClr>
                <a:schemeClr val="dk1"/>
              </a:buClr>
              <a:buSzPts val="1100"/>
              <a:buFont typeface="Arial"/>
              <a:buNone/>
            </a:pPr>
            <a:r>
              <a:rPr lang="en" sz="1200" b="1">
                <a:solidFill>
                  <a:schemeClr val="dk1"/>
                </a:solidFill>
              </a:rPr>
              <a:t>Get curious</a:t>
            </a:r>
            <a:r>
              <a:rPr lang="en" sz="1200">
                <a:solidFill>
                  <a:schemeClr val="dk1"/>
                </a:solidFill>
              </a:rPr>
              <a:t> w/</a:t>
            </a:r>
            <a:r>
              <a:rPr lang="en" sz="1200" i="1">
                <a:solidFill>
                  <a:schemeClr val="dk1"/>
                </a:solidFill>
              </a:rPr>
              <a:t>self-directed compassion</a:t>
            </a:r>
            <a:r>
              <a:rPr lang="en" sz="1200">
                <a:solidFill>
                  <a:schemeClr val="dk1"/>
                </a:solidFill>
              </a:rPr>
              <a:t> to get clarity (Why do I feel this way?)</a:t>
            </a:r>
            <a:endParaRPr sz="1200">
              <a:solidFill>
                <a:schemeClr val="dk1"/>
              </a:solidFill>
            </a:endParaRPr>
          </a:p>
          <a:p>
            <a:pPr marL="0" lvl="0" indent="0" algn="l" rtl="0">
              <a:spcBef>
                <a:spcPts val="0"/>
              </a:spcBef>
              <a:spcAft>
                <a:spcPts val="0"/>
              </a:spcAft>
              <a:buClr>
                <a:schemeClr val="dk1"/>
              </a:buClr>
              <a:buSzPts val="1100"/>
              <a:buFont typeface="Arial"/>
              <a:buNone/>
            </a:pPr>
            <a:r>
              <a:rPr lang="en" sz="1200" b="1">
                <a:solidFill>
                  <a:schemeClr val="dk1"/>
                </a:solidFill>
              </a:rPr>
              <a:t>Problem solve</a:t>
            </a:r>
            <a:r>
              <a:rPr lang="en" sz="1200">
                <a:solidFill>
                  <a:schemeClr val="dk1"/>
                </a:solidFill>
              </a:rPr>
              <a:t> w/your heart and mind together (What would make me feel better? What actually solves the problem long term?)</a:t>
            </a:r>
            <a:endParaRPr sz="1200">
              <a:solidFill>
                <a:schemeClr val="dk1"/>
              </a:solidFill>
            </a:endParaRPr>
          </a:p>
          <a:p>
            <a:pPr marL="0" lvl="0" indent="0" algn="l" rtl="0">
              <a:spcBef>
                <a:spcPts val="0"/>
              </a:spcBef>
              <a:spcAft>
                <a:spcPts val="0"/>
              </a:spcAft>
              <a:buClr>
                <a:schemeClr val="dk1"/>
              </a:buClr>
              <a:buSzPts val="1100"/>
              <a:buFont typeface="Arial"/>
              <a:buNone/>
            </a:pPr>
            <a:endParaRPr sz="1400">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4dabe86c80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4dabe86c80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300"/>
              <a:t>If your boundaries are too lax/porous you end up allowing other people’s boundaries to dictate what happens to you.</a:t>
            </a:r>
            <a:endParaRPr sz="1300"/>
          </a:p>
          <a:p>
            <a:pPr marL="0" lvl="0" indent="0" algn="l" rtl="0">
              <a:spcBef>
                <a:spcPts val="0"/>
              </a:spcBef>
              <a:spcAft>
                <a:spcPts val="0"/>
              </a:spcAft>
              <a:buNone/>
            </a:pPr>
            <a:r>
              <a:rPr lang="en" sz="1300"/>
              <a:t>Porous can look like:. Accepting mistreatment, oversharing, enmeshment.</a:t>
            </a:r>
            <a:endParaRPr sz="1300"/>
          </a:p>
          <a:p>
            <a:pPr marL="0" lvl="0" indent="0" algn="l" rtl="0">
              <a:spcBef>
                <a:spcPts val="0"/>
              </a:spcBef>
              <a:spcAft>
                <a:spcPts val="0"/>
              </a:spcAft>
              <a:buNone/>
            </a:pPr>
            <a:endParaRPr sz="1300"/>
          </a:p>
          <a:p>
            <a:pPr marL="0" lvl="0" indent="0" algn="l" rtl="0">
              <a:spcBef>
                <a:spcPts val="0"/>
              </a:spcBef>
              <a:spcAft>
                <a:spcPts val="0"/>
              </a:spcAft>
              <a:buNone/>
            </a:pPr>
            <a:r>
              <a:rPr lang="en" sz="1300"/>
              <a:t>Rigid can look like: Never sharing, avoiding vulnerability, building walls.</a:t>
            </a:r>
            <a:r>
              <a:rPr lang="en" sz="1300">
                <a:solidFill>
                  <a:schemeClr val="dk1"/>
                </a:solidFill>
              </a:rPr>
              <a:t> </a:t>
            </a:r>
            <a:br>
              <a:rPr lang="en" sz="1300">
                <a:solidFill>
                  <a:schemeClr val="dk1"/>
                </a:solidFill>
              </a:rPr>
            </a:br>
            <a:r>
              <a:rPr lang="en" sz="1300">
                <a:solidFill>
                  <a:schemeClr val="dk1"/>
                </a:solidFill>
              </a:rPr>
              <a:t>Overly rigid boundaries create problems of intolerance and control.</a:t>
            </a:r>
            <a:endParaRPr sz="1300">
              <a:solidFill>
                <a:schemeClr val="dk1"/>
              </a:solidFill>
            </a:endParaRPr>
          </a:p>
          <a:p>
            <a:pPr marL="0" lvl="0" indent="0" algn="l" rtl="0">
              <a:spcBef>
                <a:spcPts val="0"/>
              </a:spcBef>
              <a:spcAft>
                <a:spcPts val="0"/>
              </a:spcAft>
              <a:buNone/>
            </a:pPr>
            <a:endParaRPr sz="1300">
              <a:solidFill>
                <a:schemeClr val="dk1"/>
              </a:solidFill>
            </a:endParaRPr>
          </a:p>
          <a:p>
            <a:pPr marL="0" lvl="0" indent="0" algn="l" rtl="0">
              <a:spcBef>
                <a:spcPts val="0"/>
              </a:spcBef>
              <a:spcAft>
                <a:spcPts val="0"/>
              </a:spcAft>
              <a:buNone/>
            </a:pPr>
            <a:r>
              <a:rPr lang="en" sz="1300"/>
              <a:t>Healthy can look like: Clear about your values, listening to your own opinion, being comfortable saying and hearing ‘No’.</a:t>
            </a:r>
            <a:endParaRPr sz="1300"/>
          </a:p>
          <a:p>
            <a:pPr marL="0" lvl="0" indent="0" algn="l" rtl="0">
              <a:spcBef>
                <a:spcPts val="0"/>
              </a:spcBef>
              <a:spcAft>
                <a:spcPts val="0"/>
              </a:spcAft>
              <a:buNone/>
            </a:pPr>
            <a:endParaRPr sz="1300"/>
          </a:p>
          <a:p>
            <a:pPr marL="0" lvl="0" indent="0" algn="l" rtl="0">
              <a:spcBef>
                <a:spcPts val="0"/>
              </a:spcBef>
              <a:spcAft>
                <a:spcPts val="0"/>
              </a:spcAft>
              <a:buNone/>
            </a:pPr>
            <a:r>
              <a:rPr lang="en" sz="1300" b="1"/>
              <a:t>Take a minute to survey the group…</a:t>
            </a:r>
            <a:br>
              <a:rPr lang="en" sz="1300" b="1"/>
            </a:br>
            <a:r>
              <a:rPr lang="en" sz="1300" b="1">
                <a:solidFill>
                  <a:schemeClr val="dk1"/>
                </a:solidFill>
              </a:rPr>
              <a:t>Which type of boundary do you relate to the most? </a:t>
            </a:r>
            <a:br>
              <a:rPr lang="en" sz="1300" b="1">
                <a:solidFill>
                  <a:schemeClr val="dk1"/>
                </a:solidFill>
              </a:rPr>
            </a:br>
            <a:r>
              <a:rPr lang="en" sz="1300" b="1">
                <a:solidFill>
                  <a:schemeClr val="dk1"/>
                </a:solidFill>
              </a:rPr>
              <a:t>Which category is the toughest for you?</a:t>
            </a:r>
            <a:br>
              <a:rPr lang="en" sz="1300" b="1"/>
            </a:br>
            <a:endParaRPr sz="1300" b="1"/>
          </a:p>
          <a:p>
            <a:pPr marL="0" lvl="0" indent="0" algn="l" rtl="0">
              <a:spcBef>
                <a:spcPts val="0"/>
              </a:spcBef>
              <a:spcAft>
                <a:spcPts val="0"/>
              </a:spcAft>
              <a:buNone/>
            </a:pPr>
            <a:endParaRPr sz="1300"/>
          </a:p>
          <a:p>
            <a:pPr marL="0" lvl="0" indent="0" algn="l" rtl="0">
              <a:spcBef>
                <a:spcPts val="0"/>
              </a:spcBef>
              <a:spcAft>
                <a:spcPts val="0"/>
              </a:spcAft>
              <a:buNone/>
            </a:pPr>
            <a:r>
              <a:rPr lang="en" sz="1400" i="1"/>
              <a:t>Remember… Short term discomfort for long term relationships is worth it every time!</a:t>
            </a:r>
            <a:endParaRPr sz="1400" i="1"/>
          </a:p>
          <a:p>
            <a:pPr marL="0" lvl="0" indent="0" algn="l" rtl="0">
              <a:spcBef>
                <a:spcPts val="0"/>
              </a:spcBef>
              <a:spcAft>
                <a:spcPts val="0"/>
              </a:spcAft>
              <a:buNone/>
            </a:pPr>
            <a:r>
              <a:rPr lang="en" sz="1400" i="1"/>
              <a:t> </a:t>
            </a:r>
            <a:endParaRPr sz="1400" i="1"/>
          </a:p>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34be3cdcb35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34be3cdcb35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t>The last one: </a:t>
            </a:r>
            <a:br>
              <a:rPr lang="en" sz="1400"/>
            </a:br>
            <a:r>
              <a:rPr lang="en" sz="1400"/>
              <a:t>Your healing comes from having the courage to ask for what you authentically want regardless of what the other person does.</a:t>
            </a:r>
            <a:endParaRPr sz="14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hyperlink" Target="https://kamiorange.com/" TargetMode="External"/><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a:t>Tools for Boundaries</a:t>
            </a:r>
            <a:endParaRPr/>
          </a:p>
        </p:txBody>
      </p:sp>
      <p:sp>
        <p:nvSpPr>
          <p:cNvPr id="55" name="Google Shape;55;p13"/>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t>A Workshop for Recovering Codependents</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Why do codependents often have trouble w/boundaries?</a:t>
            </a:r>
            <a:endParaRPr/>
          </a:p>
        </p:txBody>
      </p:sp>
      <p:sp>
        <p:nvSpPr>
          <p:cNvPr id="137" name="Google Shape;137;p22"/>
          <p:cNvSpPr txBox="1">
            <a:spLocks noGrp="1"/>
          </p:cNvSpPr>
          <p:nvPr>
            <p:ph type="body" idx="1"/>
          </p:nvPr>
        </p:nvSpPr>
        <p:spPr>
          <a:xfrm>
            <a:off x="1386300" y="1103825"/>
            <a:ext cx="7446000" cy="2262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3000">
                <a:solidFill>
                  <a:schemeClr val="dk1"/>
                </a:solidFill>
              </a:rPr>
              <a:t>Poor early exposure…</a:t>
            </a:r>
            <a:endParaRPr sz="3000">
              <a:solidFill>
                <a:schemeClr val="dk1"/>
              </a:solidFill>
            </a:endParaRPr>
          </a:p>
          <a:p>
            <a:pPr marL="0" lvl="0" indent="0" algn="l" rtl="0">
              <a:spcBef>
                <a:spcPts val="1200"/>
              </a:spcBef>
              <a:spcAft>
                <a:spcPts val="1200"/>
              </a:spcAft>
              <a:buNone/>
            </a:pPr>
            <a:r>
              <a:rPr lang="en" sz="2300">
                <a:solidFill>
                  <a:schemeClr val="dk1"/>
                </a:solidFill>
              </a:rPr>
              <a:t>Unhealthy boundary seeds grow into the inability to identify, prioritize, or communicate personal wants, needs, desires, limits or even preferences. </a:t>
            </a:r>
            <a:r>
              <a:rPr lang="en"/>
              <a:t> </a:t>
            </a:r>
            <a:endParaRPr/>
          </a:p>
        </p:txBody>
      </p:sp>
      <p:grpSp>
        <p:nvGrpSpPr>
          <p:cNvPr id="138" name="Google Shape;138;p22"/>
          <p:cNvGrpSpPr/>
          <p:nvPr/>
        </p:nvGrpSpPr>
        <p:grpSpPr>
          <a:xfrm>
            <a:off x="323827" y="1511812"/>
            <a:ext cx="932512" cy="1059940"/>
            <a:chOff x="4111802" y="2019119"/>
            <a:chExt cx="932512" cy="1105256"/>
          </a:xfrm>
        </p:grpSpPr>
        <p:sp>
          <p:nvSpPr>
            <p:cNvPr id="139" name="Google Shape;139;p22"/>
            <p:cNvSpPr/>
            <p:nvPr/>
          </p:nvSpPr>
          <p:spPr>
            <a:xfrm>
              <a:off x="4196552" y="2096866"/>
              <a:ext cx="768712" cy="768729"/>
            </a:xfrm>
            <a:custGeom>
              <a:avLst/>
              <a:gdLst/>
              <a:ahLst/>
              <a:cxnLst/>
              <a:rect l="l" t="t" r="r" b="b"/>
              <a:pathLst>
                <a:path w="44849" h="44850" extrusionOk="0">
                  <a:moveTo>
                    <a:pt x="22611" y="1"/>
                  </a:moveTo>
                  <a:lnTo>
                    <a:pt x="21495" y="75"/>
                  </a:lnTo>
                  <a:lnTo>
                    <a:pt x="20454" y="75"/>
                  </a:lnTo>
                  <a:lnTo>
                    <a:pt x="19412" y="224"/>
                  </a:lnTo>
                  <a:lnTo>
                    <a:pt x="18297" y="373"/>
                  </a:lnTo>
                  <a:lnTo>
                    <a:pt x="17256" y="596"/>
                  </a:lnTo>
                  <a:lnTo>
                    <a:pt x="16214" y="893"/>
                  </a:lnTo>
                  <a:lnTo>
                    <a:pt x="15173" y="1191"/>
                  </a:lnTo>
                  <a:lnTo>
                    <a:pt x="14206" y="1563"/>
                  </a:lnTo>
                  <a:lnTo>
                    <a:pt x="13165" y="2009"/>
                  </a:lnTo>
                  <a:lnTo>
                    <a:pt x="12198" y="2455"/>
                  </a:lnTo>
                  <a:lnTo>
                    <a:pt x="11231" y="3050"/>
                  </a:lnTo>
                  <a:lnTo>
                    <a:pt x="10264" y="3571"/>
                  </a:lnTo>
                  <a:lnTo>
                    <a:pt x="9372" y="4240"/>
                  </a:lnTo>
                  <a:lnTo>
                    <a:pt x="8479" y="4910"/>
                  </a:lnTo>
                  <a:lnTo>
                    <a:pt x="7587" y="5653"/>
                  </a:lnTo>
                  <a:lnTo>
                    <a:pt x="6769" y="6397"/>
                  </a:lnTo>
                  <a:lnTo>
                    <a:pt x="5951" y="7215"/>
                  </a:lnTo>
                  <a:lnTo>
                    <a:pt x="5207" y="8108"/>
                  </a:lnTo>
                  <a:lnTo>
                    <a:pt x="4463" y="9000"/>
                  </a:lnTo>
                  <a:lnTo>
                    <a:pt x="3868" y="9893"/>
                  </a:lnTo>
                  <a:lnTo>
                    <a:pt x="3199" y="10860"/>
                  </a:lnTo>
                  <a:lnTo>
                    <a:pt x="2678" y="11827"/>
                  </a:lnTo>
                  <a:lnTo>
                    <a:pt x="2157" y="12793"/>
                  </a:lnTo>
                  <a:lnTo>
                    <a:pt x="1711" y="13835"/>
                  </a:lnTo>
                  <a:lnTo>
                    <a:pt x="1339" y="14802"/>
                  </a:lnTo>
                  <a:lnTo>
                    <a:pt x="967" y="15843"/>
                  </a:lnTo>
                  <a:lnTo>
                    <a:pt x="670" y="16884"/>
                  </a:lnTo>
                  <a:lnTo>
                    <a:pt x="447" y="18000"/>
                  </a:lnTo>
                  <a:lnTo>
                    <a:pt x="298" y="19041"/>
                  </a:lnTo>
                  <a:lnTo>
                    <a:pt x="149" y="20082"/>
                  </a:lnTo>
                  <a:lnTo>
                    <a:pt x="75" y="21198"/>
                  </a:lnTo>
                  <a:lnTo>
                    <a:pt x="1" y="22239"/>
                  </a:lnTo>
                  <a:lnTo>
                    <a:pt x="1" y="23355"/>
                  </a:lnTo>
                  <a:lnTo>
                    <a:pt x="75" y="24396"/>
                  </a:lnTo>
                  <a:lnTo>
                    <a:pt x="224" y="25437"/>
                  </a:lnTo>
                  <a:lnTo>
                    <a:pt x="372" y="26553"/>
                  </a:lnTo>
                  <a:lnTo>
                    <a:pt x="596" y="27594"/>
                  </a:lnTo>
                  <a:lnTo>
                    <a:pt x="893" y="28635"/>
                  </a:lnTo>
                  <a:lnTo>
                    <a:pt x="1191" y="29677"/>
                  </a:lnTo>
                  <a:lnTo>
                    <a:pt x="1562" y="30644"/>
                  </a:lnTo>
                  <a:lnTo>
                    <a:pt x="2009" y="31685"/>
                  </a:lnTo>
                  <a:lnTo>
                    <a:pt x="2455" y="32652"/>
                  </a:lnTo>
                  <a:lnTo>
                    <a:pt x="2976" y="33619"/>
                  </a:lnTo>
                  <a:lnTo>
                    <a:pt x="3571" y="34585"/>
                  </a:lnTo>
                  <a:lnTo>
                    <a:pt x="4240" y="35478"/>
                  </a:lnTo>
                  <a:lnTo>
                    <a:pt x="4909" y="36370"/>
                  </a:lnTo>
                  <a:lnTo>
                    <a:pt x="5579" y="37263"/>
                  </a:lnTo>
                  <a:lnTo>
                    <a:pt x="6397" y="38081"/>
                  </a:lnTo>
                  <a:lnTo>
                    <a:pt x="7215" y="38899"/>
                  </a:lnTo>
                  <a:lnTo>
                    <a:pt x="8107" y="39643"/>
                  </a:lnTo>
                  <a:lnTo>
                    <a:pt x="9000" y="40387"/>
                  </a:lnTo>
                  <a:lnTo>
                    <a:pt x="9892" y="40982"/>
                  </a:lnTo>
                  <a:lnTo>
                    <a:pt x="10859" y="41651"/>
                  </a:lnTo>
                  <a:lnTo>
                    <a:pt x="11826" y="42172"/>
                  </a:lnTo>
                  <a:lnTo>
                    <a:pt x="12793" y="42692"/>
                  </a:lnTo>
                  <a:lnTo>
                    <a:pt x="13834" y="43139"/>
                  </a:lnTo>
                  <a:lnTo>
                    <a:pt x="14801" y="43510"/>
                  </a:lnTo>
                  <a:lnTo>
                    <a:pt x="15842" y="43882"/>
                  </a:lnTo>
                  <a:lnTo>
                    <a:pt x="16884" y="44180"/>
                  </a:lnTo>
                  <a:lnTo>
                    <a:pt x="17925" y="44403"/>
                  </a:lnTo>
                  <a:lnTo>
                    <a:pt x="19041" y="44552"/>
                  </a:lnTo>
                  <a:lnTo>
                    <a:pt x="20082" y="44700"/>
                  </a:lnTo>
                  <a:lnTo>
                    <a:pt x="21197" y="44775"/>
                  </a:lnTo>
                  <a:lnTo>
                    <a:pt x="22239" y="44849"/>
                  </a:lnTo>
                  <a:lnTo>
                    <a:pt x="23280" y="44849"/>
                  </a:lnTo>
                  <a:lnTo>
                    <a:pt x="24396" y="44775"/>
                  </a:lnTo>
                  <a:lnTo>
                    <a:pt x="25437" y="44626"/>
                  </a:lnTo>
                  <a:lnTo>
                    <a:pt x="26553" y="44477"/>
                  </a:lnTo>
                  <a:lnTo>
                    <a:pt x="27594" y="44254"/>
                  </a:lnTo>
                  <a:lnTo>
                    <a:pt x="28635" y="43957"/>
                  </a:lnTo>
                  <a:lnTo>
                    <a:pt x="29676" y="43659"/>
                  </a:lnTo>
                  <a:lnTo>
                    <a:pt x="30643" y="43287"/>
                  </a:lnTo>
                  <a:lnTo>
                    <a:pt x="31684" y="42841"/>
                  </a:lnTo>
                  <a:lnTo>
                    <a:pt x="32651" y="42395"/>
                  </a:lnTo>
                  <a:lnTo>
                    <a:pt x="33618" y="41874"/>
                  </a:lnTo>
                  <a:lnTo>
                    <a:pt x="34585" y="41279"/>
                  </a:lnTo>
                  <a:lnTo>
                    <a:pt x="35478" y="40610"/>
                  </a:lnTo>
                  <a:lnTo>
                    <a:pt x="36370" y="39940"/>
                  </a:lnTo>
                  <a:lnTo>
                    <a:pt x="37263" y="39271"/>
                  </a:lnTo>
                  <a:lnTo>
                    <a:pt x="38081" y="38453"/>
                  </a:lnTo>
                  <a:lnTo>
                    <a:pt x="38899" y="37635"/>
                  </a:lnTo>
                  <a:lnTo>
                    <a:pt x="39643" y="36742"/>
                  </a:lnTo>
                  <a:lnTo>
                    <a:pt x="40386" y="35850"/>
                  </a:lnTo>
                  <a:lnTo>
                    <a:pt x="40981" y="34957"/>
                  </a:lnTo>
                  <a:lnTo>
                    <a:pt x="41651" y="33990"/>
                  </a:lnTo>
                  <a:lnTo>
                    <a:pt x="42171" y="33024"/>
                  </a:lnTo>
                  <a:lnTo>
                    <a:pt x="42692" y="32057"/>
                  </a:lnTo>
                  <a:lnTo>
                    <a:pt x="43138" y="31015"/>
                  </a:lnTo>
                  <a:lnTo>
                    <a:pt x="43510" y="30049"/>
                  </a:lnTo>
                  <a:lnTo>
                    <a:pt x="43882" y="29007"/>
                  </a:lnTo>
                  <a:lnTo>
                    <a:pt x="44179" y="27966"/>
                  </a:lnTo>
                  <a:lnTo>
                    <a:pt x="44403" y="26925"/>
                  </a:lnTo>
                  <a:lnTo>
                    <a:pt x="44551" y="25809"/>
                  </a:lnTo>
                  <a:lnTo>
                    <a:pt x="44700" y="24768"/>
                  </a:lnTo>
                  <a:lnTo>
                    <a:pt x="44774" y="23727"/>
                  </a:lnTo>
                  <a:lnTo>
                    <a:pt x="44849" y="22611"/>
                  </a:lnTo>
                  <a:lnTo>
                    <a:pt x="44849" y="21570"/>
                  </a:lnTo>
                  <a:lnTo>
                    <a:pt x="44774" y="20454"/>
                  </a:lnTo>
                  <a:lnTo>
                    <a:pt x="44626" y="19413"/>
                  </a:lnTo>
                  <a:lnTo>
                    <a:pt x="44477" y="18372"/>
                  </a:lnTo>
                  <a:lnTo>
                    <a:pt x="44254" y="17256"/>
                  </a:lnTo>
                  <a:lnTo>
                    <a:pt x="43956" y="16215"/>
                  </a:lnTo>
                  <a:lnTo>
                    <a:pt x="43659" y="15173"/>
                  </a:lnTo>
                  <a:lnTo>
                    <a:pt x="43287" y="14207"/>
                  </a:lnTo>
                  <a:lnTo>
                    <a:pt x="42841" y="13165"/>
                  </a:lnTo>
                  <a:lnTo>
                    <a:pt x="42394" y="12198"/>
                  </a:lnTo>
                  <a:lnTo>
                    <a:pt x="41874" y="11232"/>
                  </a:lnTo>
                  <a:lnTo>
                    <a:pt x="41279" y="10265"/>
                  </a:lnTo>
                  <a:lnTo>
                    <a:pt x="40609" y="9372"/>
                  </a:lnTo>
                  <a:lnTo>
                    <a:pt x="39940" y="8480"/>
                  </a:lnTo>
                  <a:lnTo>
                    <a:pt x="39196" y="7587"/>
                  </a:lnTo>
                  <a:lnTo>
                    <a:pt x="38453" y="6769"/>
                  </a:lnTo>
                  <a:lnTo>
                    <a:pt x="37634" y="5951"/>
                  </a:lnTo>
                  <a:lnTo>
                    <a:pt x="36742" y="5207"/>
                  </a:lnTo>
                  <a:lnTo>
                    <a:pt x="35849" y="4463"/>
                  </a:lnTo>
                  <a:lnTo>
                    <a:pt x="34957" y="3868"/>
                  </a:lnTo>
                  <a:lnTo>
                    <a:pt x="33990" y="3273"/>
                  </a:lnTo>
                  <a:lnTo>
                    <a:pt x="33023" y="2678"/>
                  </a:lnTo>
                  <a:lnTo>
                    <a:pt x="32056" y="2158"/>
                  </a:lnTo>
                  <a:lnTo>
                    <a:pt x="31015" y="1712"/>
                  </a:lnTo>
                  <a:lnTo>
                    <a:pt x="30048" y="1340"/>
                  </a:lnTo>
                  <a:lnTo>
                    <a:pt x="29007" y="968"/>
                  </a:lnTo>
                  <a:lnTo>
                    <a:pt x="27966" y="745"/>
                  </a:lnTo>
                  <a:lnTo>
                    <a:pt x="26924" y="447"/>
                  </a:lnTo>
                  <a:lnTo>
                    <a:pt x="25809" y="298"/>
                  </a:lnTo>
                  <a:lnTo>
                    <a:pt x="24768" y="150"/>
                  </a:lnTo>
                  <a:lnTo>
                    <a:pt x="23652" y="75"/>
                  </a:lnTo>
                  <a:lnTo>
                    <a:pt x="22611" y="1"/>
                  </a:lnTo>
                  <a:close/>
                </a:path>
              </a:pathLst>
            </a:custGeom>
            <a:gradFill>
              <a:gsLst>
                <a:gs pos="0">
                  <a:srgbClr val="BFD7FF"/>
                </a:gs>
                <a:gs pos="50000">
                  <a:srgbClr val="CADEFF"/>
                </a:gs>
                <a:gs pos="100000">
                  <a:srgbClr val="E3EEFF"/>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2"/>
            <p:cNvSpPr/>
            <p:nvPr/>
          </p:nvSpPr>
          <p:spPr>
            <a:xfrm>
              <a:off x="4830133" y="2758488"/>
              <a:ext cx="17" cy="17"/>
            </a:xfrm>
            <a:custGeom>
              <a:avLst/>
              <a:gdLst/>
              <a:ahLst/>
              <a:cxnLst/>
              <a:rect l="l" t="t" r="r" b="b"/>
              <a:pathLst>
                <a:path w="1" h="1" extrusionOk="0">
                  <a:moveTo>
                    <a:pt x="0" y="1"/>
                  </a:moveTo>
                  <a:lnTo>
                    <a:pt x="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2"/>
            <p:cNvSpPr/>
            <p:nvPr/>
          </p:nvSpPr>
          <p:spPr>
            <a:xfrm>
              <a:off x="4830133" y="2758488"/>
              <a:ext cx="17" cy="17"/>
            </a:xfrm>
            <a:custGeom>
              <a:avLst/>
              <a:gdLst/>
              <a:ahLst/>
              <a:cxnLst/>
              <a:rect l="l" t="t" r="r" b="b"/>
              <a:pathLst>
                <a:path w="1" h="1" fill="none" extrusionOk="0">
                  <a:moveTo>
                    <a:pt x="0" y="1"/>
                  </a:move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2"/>
            <p:cNvSpPr/>
            <p:nvPr/>
          </p:nvSpPr>
          <p:spPr>
            <a:xfrm>
              <a:off x="4111802" y="2111541"/>
              <a:ext cx="920401" cy="920401"/>
            </a:xfrm>
            <a:custGeom>
              <a:avLst/>
              <a:gdLst/>
              <a:ahLst/>
              <a:cxnLst/>
              <a:rect l="l" t="t" r="r" b="b"/>
              <a:pathLst>
                <a:path w="53699" h="53699" extrusionOk="0">
                  <a:moveTo>
                    <a:pt x="28263" y="4388"/>
                  </a:moveTo>
                  <a:lnTo>
                    <a:pt x="29378" y="4537"/>
                  </a:lnTo>
                  <a:lnTo>
                    <a:pt x="30494" y="4686"/>
                  </a:lnTo>
                  <a:lnTo>
                    <a:pt x="31610" y="4909"/>
                  </a:lnTo>
                  <a:lnTo>
                    <a:pt x="32651" y="5132"/>
                  </a:lnTo>
                  <a:lnTo>
                    <a:pt x="33766" y="5429"/>
                  </a:lnTo>
                  <a:lnTo>
                    <a:pt x="34808" y="5801"/>
                  </a:lnTo>
                  <a:lnTo>
                    <a:pt x="35775" y="6248"/>
                  </a:lnTo>
                  <a:lnTo>
                    <a:pt x="36741" y="6694"/>
                  </a:lnTo>
                  <a:lnTo>
                    <a:pt x="37708" y="7214"/>
                  </a:lnTo>
                  <a:lnTo>
                    <a:pt x="38675" y="7735"/>
                  </a:lnTo>
                  <a:lnTo>
                    <a:pt x="39568" y="8330"/>
                  </a:lnTo>
                  <a:lnTo>
                    <a:pt x="40460" y="8925"/>
                  </a:lnTo>
                  <a:lnTo>
                    <a:pt x="41278" y="9594"/>
                  </a:lnTo>
                  <a:lnTo>
                    <a:pt x="42096" y="10338"/>
                  </a:lnTo>
                  <a:lnTo>
                    <a:pt x="42840" y="11082"/>
                  </a:lnTo>
                  <a:lnTo>
                    <a:pt x="43584" y="11900"/>
                  </a:lnTo>
                  <a:lnTo>
                    <a:pt x="44328" y="12718"/>
                  </a:lnTo>
                  <a:lnTo>
                    <a:pt x="44997" y="13536"/>
                  </a:lnTo>
                  <a:lnTo>
                    <a:pt x="45592" y="14429"/>
                  </a:lnTo>
                  <a:lnTo>
                    <a:pt x="46187" y="15321"/>
                  </a:lnTo>
                  <a:lnTo>
                    <a:pt x="46708" y="16288"/>
                  </a:lnTo>
                  <a:lnTo>
                    <a:pt x="47154" y="17255"/>
                  </a:lnTo>
                  <a:lnTo>
                    <a:pt x="47600" y="18296"/>
                  </a:lnTo>
                  <a:lnTo>
                    <a:pt x="48046" y="19338"/>
                  </a:lnTo>
                  <a:lnTo>
                    <a:pt x="48344" y="20379"/>
                  </a:lnTo>
                  <a:lnTo>
                    <a:pt x="48641" y="21420"/>
                  </a:lnTo>
                  <a:lnTo>
                    <a:pt x="48939" y="22536"/>
                  </a:lnTo>
                  <a:lnTo>
                    <a:pt x="49088" y="23651"/>
                  </a:lnTo>
                  <a:lnTo>
                    <a:pt x="49236" y="24767"/>
                  </a:lnTo>
                  <a:lnTo>
                    <a:pt x="49311" y="25957"/>
                  </a:lnTo>
                  <a:lnTo>
                    <a:pt x="49311" y="27147"/>
                  </a:lnTo>
                  <a:lnTo>
                    <a:pt x="49236" y="28263"/>
                  </a:lnTo>
                  <a:lnTo>
                    <a:pt x="49162" y="29453"/>
                  </a:lnTo>
                  <a:lnTo>
                    <a:pt x="49013" y="30568"/>
                  </a:lnTo>
                  <a:lnTo>
                    <a:pt x="48790" y="31684"/>
                  </a:lnTo>
                  <a:lnTo>
                    <a:pt x="48493" y="32800"/>
                  </a:lnTo>
                  <a:lnTo>
                    <a:pt x="48195" y="33915"/>
                  </a:lnTo>
                  <a:lnTo>
                    <a:pt x="47823" y="34956"/>
                  </a:lnTo>
                  <a:lnTo>
                    <a:pt x="47377" y="35998"/>
                  </a:lnTo>
                  <a:lnTo>
                    <a:pt x="46856" y="36965"/>
                  </a:lnTo>
                  <a:lnTo>
                    <a:pt x="46336" y="37931"/>
                  </a:lnTo>
                  <a:lnTo>
                    <a:pt x="45815" y="38898"/>
                  </a:lnTo>
                  <a:lnTo>
                    <a:pt x="45146" y="39791"/>
                  </a:lnTo>
                  <a:lnTo>
                    <a:pt x="44476" y="40683"/>
                  </a:lnTo>
                  <a:lnTo>
                    <a:pt x="43807" y="41576"/>
                  </a:lnTo>
                  <a:lnTo>
                    <a:pt x="43063" y="42394"/>
                  </a:lnTo>
                  <a:lnTo>
                    <a:pt x="42320" y="43138"/>
                  </a:lnTo>
                  <a:lnTo>
                    <a:pt x="41501" y="43807"/>
                  </a:lnTo>
                  <a:lnTo>
                    <a:pt x="40758" y="44476"/>
                  </a:lnTo>
                  <a:lnTo>
                    <a:pt x="39865" y="45146"/>
                  </a:lnTo>
                  <a:lnTo>
                    <a:pt x="38973" y="45741"/>
                  </a:lnTo>
                  <a:lnTo>
                    <a:pt x="38080" y="46261"/>
                  </a:lnTo>
                  <a:lnTo>
                    <a:pt x="37188" y="46782"/>
                  </a:lnTo>
                  <a:lnTo>
                    <a:pt x="36221" y="47228"/>
                  </a:lnTo>
                  <a:lnTo>
                    <a:pt x="35254" y="47675"/>
                  </a:lnTo>
                  <a:lnTo>
                    <a:pt x="34213" y="48046"/>
                  </a:lnTo>
                  <a:lnTo>
                    <a:pt x="33171" y="48418"/>
                  </a:lnTo>
                  <a:lnTo>
                    <a:pt x="32130" y="48641"/>
                  </a:lnTo>
                  <a:lnTo>
                    <a:pt x="31089" y="48865"/>
                  </a:lnTo>
                  <a:lnTo>
                    <a:pt x="29973" y="49088"/>
                  </a:lnTo>
                  <a:lnTo>
                    <a:pt x="28858" y="49236"/>
                  </a:lnTo>
                  <a:lnTo>
                    <a:pt x="27742" y="49311"/>
                  </a:lnTo>
                  <a:lnTo>
                    <a:pt x="26626" y="49311"/>
                  </a:lnTo>
                  <a:lnTo>
                    <a:pt x="25436" y="49236"/>
                  </a:lnTo>
                  <a:lnTo>
                    <a:pt x="24321" y="49162"/>
                  </a:lnTo>
                  <a:lnTo>
                    <a:pt x="23205" y="49013"/>
                  </a:lnTo>
                  <a:lnTo>
                    <a:pt x="22089" y="48790"/>
                  </a:lnTo>
                  <a:lnTo>
                    <a:pt x="21048" y="48567"/>
                  </a:lnTo>
                  <a:lnTo>
                    <a:pt x="20007" y="48195"/>
                  </a:lnTo>
                  <a:lnTo>
                    <a:pt x="18966" y="47823"/>
                  </a:lnTo>
                  <a:lnTo>
                    <a:pt x="17924" y="47451"/>
                  </a:lnTo>
                  <a:lnTo>
                    <a:pt x="16958" y="47005"/>
                  </a:lnTo>
                  <a:lnTo>
                    <a:pt x="15991" y="46485"/>
                  </a:lnTo>
                  <a:lnTo>
                    <a:pt x="15024" y="45964"/>
                  </a:lnTo>
                  <a:lnTo>
                    <a:pt x="14131" y="45369"/>
                  </a:lnTo>
                  <a:lnTo>
                    <a:pt x="13239" y="44700"/>
                  </a:lnTo>
                  <a:lnTo>
                    <a:pt x="12421" y="44030"/>
                  </a:lnTo>
                  <a:lnTo>
                    <a:pt x="11603" y="43361"/>
                  </a:lnTo>
                  <a:lnTo>
                    <a:pt x="10859" y="42617"/>
                  </a:lnTo>
                  <a:lnTo>
                    <a:pt x="10115" y="41799"/>
                  </a:lnTo>
                  <a:lnTo>
                    <a:pt x="9446" y="40981"/>
                  </a:lnTo>
                  <a:lnTo>
                    <a:pt x="8776" y="40088"/>
                  </a:lnTo>
                  <a:lnTo>
                    <a:pt x="8107" y="39270"/>
                  </a:lnTo>
                  <a:lnTo>
                    <a:pt x="7586" y="38303"/>
                  </a:lnTo>
                  <a:lnTo>
                    <a:pt x="6991" y="37336"/>
                  </a:lnTo>
                  <a:lnTo>
                    <a:pt x="6545" y="36370"/>
                  </a:lnTo>
                  <a:lnTo>
                    <a:pt x="6099" y="35403"/>
                  </a:lnTo>
                  <a:lnTo>
                    <a:pt x="5727" y="34361"/>
                  </a:lnTo>
                  <a:lnTo>
                    <a:pt x="5355" y="33320"/>
                  </a:lnTo>
                  <a:lnTo>
                    <a:pt x="5058" y="32205"/>
                  </a:lnTo>
                  <a:lnTo>
                    <a:pt x="4834" y="31163"/>
                  </a:lnTo>
                  <a:lnTo>
                    <a:pt x="4611" y="30048"/>
                  </a:lnTo>
                  <a:lnTo>
                    <a:pt x="4463" y="28858"/>
                  </a:lnTo>
                  <a:lnTo>
                    <a:pt x="4388" y="27742"/>
                  </a:lnTo>
                  <a:lnTo>
                    <a:pt x="4388" y="26403"/>
                  </a:lnTo>
                  <a:lnTo>
                    <a:pt x="4463" y="25064"/>
                  </a:lnTo>
                  <a:lnTo>
                    <a:pt x="4611" y="23800"/>
                  </a:lnTo>
                  <a:lnTo>
                    <a:pt x="4834" y="22461"/>
                  </a:lnTo>
                  <a:lnTo>
                    <a:pt x="5132" y="21271"/>
                  </a:lnTo>
                  <a:lnTo>
                    <a:pt x="5429" y="20007"/>
                  </a:lnTo>
                  <a:lnTo>
                    <a:pt x="5876" y="18817"/>
                  </a:lnTo>
                  <a:lnTo>
                    <a:pt x="6396" y="17627"/>
                  </a:lnTo>
                  <a:lnTo>
                    <a:pt x="6917" y="16511"/>
                  </a:lnTo>
                  <a:lnTo>
                    <a:pt x="7512" y="15396"/>
                  </a:lnTo>
                  <a:lnTo>
                    <a:pt x="8181" y="14354"/>
                  </a:lnTo>
                  <a:lnTo>
                    <a:pt x="8925" y="13313"/>
                  </a:lnTo>
                  <a:lnTo>
                    <a:pt x="9669" y="12346"/>
                  </a:lnTo>
                  <a:lnTo>
                    <a:pt x="10561" y="11454"/>
                  </a:lnTo>
                  <a:lnTo>
                    <a:pt x="11379" y="10561"/>
                  </a:lnTo>
                  <a:lnTo>
                    <a:pt x="12346" y="9743"/>
                  </a:lnTo>
                  <a:lnTo>
                    <a:pt x="13759" y="8628"/>
                  </a:lnTo>
                  <a:lnTo>
                    <a:pt x="15321" y="7586"/>
                  </a:lnTo>
                  <a:lnTo>
                    <a:pt x="16883" y="6694"/>
                  </a:lnTo>
                  <a:lnTo>
                    <a:pt x="18594" y="5950"/>
                  </a:lnTo>
                  <a:lnTo>
                    <a:pt x="20304" y="5355"/>
                  </a:lnTo>
                  <a:lnTo>
                    <a:pt x="22164" y="4909"/>
                  </a:lnTo>
                  <a:lnTo>
                    <a:pt x="24023" y="4537"/>
                  </a:lnTo>
                  <a:lnTo>
                    <a:pt x="25957" y="4388"/>
                  </a:lnTo>
                  <a:close/>
                  <a:moveTo>
                    <a:pt x="25808" y="0"/>
                  </a:moveTo>
                  <a:lnTo>
                    <a:pt x="24618" y="74"/>
                  </a:lnTo>
                  <a:lnTo>
                    <a:pt x="23428" y="223"/>
                  </a:lnTo>
                  <a:lnTo>
                    <a:pt x="22313" y="372"/>
                  </a:lnTo>
                  <a:lnTo>
                    <a:pt x="21197" y="595"/>
                  </a:lnTo>
                  <a:lnTo>
                    <a:pt x="20081" y="893"/>
                  </a:lnTo>
                  <a:lnTo>
                    <a:pt x="18966" y="1190"/>
                  </a:lnTo>
                  <a:lnTo>
                    <a:pt x="17924" y="1562"/>
                  </a:lnTo>
                  <a:lnTo>
                    <a:pt x="16809" y="1934"/>
                  </a:lnTo>
                  <a:lnTo>
                    <a:pt x="15842" y="2380"/>
                  </a:lnTo>
                  <a:lnTo>
                    <a:pt x="14801" y="2826"/>
                  </a:lnTo>
                  <a:lnTo>
                    <a:pt x="13834" y="3347"/>
                  </a:lnTo>
                  <a:lnTo>
                    <a:pt x="12867" y="3942"/>
                  </a:lnTo>
                  <a:lnTo>
                    <a:pt x="11900" y="4537"/>
                  </a:lnTo>
                  <a:lnTo>
                    <a:pt x="11008" y="5132"/>
                  </a:lnTo>
                  <a:lnTo>
                    <a:pt x="10189" y="5801"/>
                  </a:lnTo>
                  <a:lnTo>
                    <a:pt x="9297" y="6545"/>
                  </a:lnTo>
                  <a:lnTo>
                    <a:pt x="8181" y="7512"/>
                  </a:lnTo>
                  <a:lnTo>
                    <a:pt x="7214" y="8553"/>
                  </a:lnTo>
                  <a:lnTo>
                    <a:pt x="6173" y="9669"/>
                  </a:lnTo>
                  <a:lnTo>
                    <a:pt x="5281" y="10859"/>
                  </a:lnTo>
                  <a:lnTo>
                    <a:pt x="4463" y="12049"/>
                  </a:lnTo>
                  <a:lnTo>
                    <a:pt x="3644" y="13313"/>
                  </a:lnTo>
                  <a:lnTo>
                    <a:pt x="2975" y="14652"/>
                  </a:lnTo>
                  <a:lnTo>
                    <a:pt x="2306" y="15991"/>
                  </a:lnTo>
                  <a:lnTo>
                    <a:pt x="1711" y="17329"/>
                  </a:lnTo>
                  <a:lnTo>
                    <a:pt x="1264" y="18743"/>
                  </a:lnTo>
                  <a:lnTo>
                    <a:pt x="818" y="20230"/>
                  </a:lnTo>
                  <a:lnTo>
                    <a:pt x="521" y="21718"/>
                  </a:lnTo>
                  <a:lnTo>
                    <a:pt x="223" y="23205"/>
                  </a:lnTo>
                  <a:lnTo>
                    <a:pt x="74" y="24767"/>
                  </a:lnTo>
                  <a:lnTo>
                    <a:pt x="0" y="26329"/>
                  </a:lnTo>
                  <a:lnTo>
                    <a:pt x="74" y="27891"/>
                  </a:lnTo>
                  <a:lnTo>
                    <a:pt x="149" y="29304"/>
                  </a:lnTo>
                  <a:lnTo>
                    <a:pt x="298" y="30643"/>
                  </a:lnTo>
                  <a:lnTo>
                    <a:pt x="521" y="31981"/>
                  </a:lnTo>
                  <a:lnTo>
                    <a:pt x="818" y="33320"/>
                  </a:lnTo>
                  <a:lnTo>
                    <a:pt x="1116" y="34585"/>
                  </a:lnTo>
                  <a:lnTo>
                    <a:pt x="1562" y="35849"/>
                  </a:lnTo>
                  <a:lnTo>
                    <a:pt x="2008" y="37039"/>
                  </a:lnTo>
                  <a:lnTo>
                    <a:pt x="2529" y="38229"/>
                  </a:lnTo>
                  <a:lnTo>
                    <a:pt x="3124" y="39419"/>
                  </a:lnTo>
                  <a:lnTo>
                    <a:pt x="3793" y="40535"/>
                  </a:lnTo>
                  <a:lnTo>
                    <a:pt x="4463" y="41650"/>
                  </a:lnTo>
                  <a:lnTo>
                    <a:pt x="5206" y="42691"/>
                  </a:lnTo>
                  <a:lnTo>
                    <a:pt x="6024" y="43733"/>
                  </a:lnTo>
                  <a:lnTo>
                    <a:pt x="6843" y="44700"/>
                  </a:lnTo>
                  <a:lnTo>
                    <a:pt x="7735" y="45666"/>
                  </a:lnTo>
                  <a:lnTo>
                    <a:pt x="8628" y="46559"/>
                  </a:lnTo>
                  <a:lnTo>
                    <a:pt x="9594" y="47377"/>
                  </a:lnTo>
                  <a:lnTo>
                    <a:pt x="10636" y="48195"/>
                  </a:lnTo>
                  <a:lnTo>
                    <a:pt x="11677" y="48939"/>
                  </a:lnTo>
                  <a:lnTo>
                    <a:pt x="12718" y="49683"/>
                  </a:lnTo>
                  <a:lnTo>
                    <a:pt x="13834" y="50352"/>
                  </a:lnTo>
                  <a:lnTo>
                    <a:pt x="15024" y="50947"/>
                  </a:lnTo>
                  <a:lnTo>
                    <a:pt x="16214" y="51468"/>
                  </a:lnTo>
                  <a:lnTo>
                    <a:pt x="17404" y="51988"/>
                  </a:lnTo>
                  <a:lnTo>
                    <a:pt x="18668" y="52360"/>
                  </a:lnTo>
                  <a:lnTo>
                    <a:pt x="19933" y="52732"/>
                  </a:lnTo>
                  <a:lnTo>
                    <a:pt x="21197" y="53104"/>
                  </a:lnTo>
                  <a:lnTo>
                    <a:pt x="22536" y="53327"/>
                  </a:lnTo>
                  <a:lnTo>
                    <a:pt x="23800" y="53476"/>
                  </a:lnTo>
                  <a:lnTo>
                    <a:pt x="25213" y="53625"/>
                  </a:lnTo>
                  <a:lnTo>
                    <a:pt x="26552" y="53699"/>
                  </a:lnTo>
                  <a:lnTo>
                    <a:pt x="27891" y="53625"/>
                  </a:lnTo>
                  <a:lnTo>
                    <a:pt x="29230" y="53550"/>
                  </a:lnTo>
                  <a:lnTo>
                    <a:pt x="30568" y="53401"/>
                  </a:lnTo>
                  <a:lnTo>
                    <a:pt x="31833" y="53178"/>
                  </a:lnTo>
                  <a:lnTo>
                    <a:pt x="33097" y="52955"/>
                  </a:lnTo>
                  <a:lnTo>
                    <a:pt x="34361" y="52583"/>
                  </a:lnTo>
                  <a:lnTo>
                    <a:pt x="35551" y="52211"/>
                  </a:lnTo>
                  <a:lnTo>
                    <a:pt x="36741" y="51765"/>
                  </a:lnTo>
                  <a:lnTo>
                    <a:pt x="37931" y="51319"/>
                  </a:lnTo>
                  <a:lnTo>
                    <a:pt x="39047" y="50724"/>
                  </a:lnTo>
                  <a:lnTo>
                    <a:pt x="40163" y="50129"/>
                  </a:lnTo>
                  <a:lnTo>
                    <a:pt x="41204" y="49534"/>
                  </a:lnTo>
                  <a:lnTo>
                    <a:pt x="42245" y="48790"/>
                  </a:lnTo>
                  <a:lnTo>
                    <a:pt x="43286" y="48046"/>
                  </a:lnTo>
                  <a:lnTo>
                    <a:pt x="44253" y="47303"/>
                  </a:lnTo>
                  <a:lnTo>
                    <a:pt x="45146" y="46485"/>
                  </a:lnTo>
                  <a:lnTo>
                    <a:pt x="46038" y="45592"/>
                  </a:lnTo>
                  <a:lnTo>
                    <a:pt x="46931" y="44625"/>
                  </a:lnTo>
                  <a:lnTo>
                    <a:pt x="47823" y="43584"/>
                  </a:lnTo>
                  <a:lnTo>
                    <a:pt x="48641" y="42543"/>
                  </a:lnTo>
                  <a:lnTo>
                    <a:pt x="49385" y="41427"/>
                  </a:lnTo>
                  <a:lnTo>
                    <a:pt x="50055" y="40311"/>
                  </a:lnTo>
                  <a:lnTo>
                    <a:pt x="50724" y="39121"/>
                  </a:lnTo>
                  <a:lnTo>
                    <a:pt x="51319" y="37931"/>
                  </a:lnTo>
                  <a:lnTo>
                    <a:pt x="51840" y="36667"/>
                  </a:lnTo>
                  <a:lnTo>
                    <a:pt x="52286" y="35403"/>
                  </a:lnTo>
                  <a:lnTo>
                    <a:pt x="52732" y="34064"/>
                  </a:lnTo>
                  <a:lnTo>
                    <a:pt x="53030" y="32725"/>
                  </a:lnTo>
                  <a:lnTo>
                    <a:pt x="53327" y="31386"/>
                  </a:lnTo>
                  <a:lnTo>
                    <a:pt x="53550" y="30048"/>
                  </a:lnTo>
                  <a:lnTo>
                    <a:pt x="53625" y="28635"/>
                  </a:lnTo>
                  <a:lnTo>
                    <a:pt x="53699" y="27221"/>
                  </a:lnTo>
                  <a:lnTo>
                    <a:pt x="53699" y="25734"/>
                  </a:lnTo>
                  <a:lnTo>
                    <a:pt x="53625" y="24395"/>
                  </a:lnTo>
                  <a:lnTo>
                    <a:pt x="53401" y="23056"/>
                  </a:lnTo>
                  <a:lnTo>
                    <a:pt x="53178" y="21718"/>
                  </a:lnTo>
                  <a:lnTo>
                    <a:pt x="52955" y="20379"/>
                  </a:lnTo>
                  <a:lnTo>
                    <a:pt x="52583" y="19114"/>
                  </a:lnTo>
                  <a:lnTo>
                    <a:pt x="52137" y="17850"/>
                  </a:lnTo>
                  <a:lnTo>
                    <a:pt x="51691" y="16586"/>
                  </a:lnTo>
                  <a:lnTo>
                    <a:pt x="51170" y="15396"/>
                  </a:lnTo>
                  <a:lnTo>
                    <a:pt x="50575" y="14280"/>
                  </a:lnTo>
                  <a:lnTo>
                    <a:pt x="49906" y="13090"/>
                  </a:lnTo>
                  <a:lnTo>
                    <a:pt x="49236" y="12049"/>
                  </a:lnTo>
                  <a:lnTo>
                    <a:pt x="48493" y="10933"/>
                  </a:lnTo>
                  <a:lnTo>
                    <a:pt x="47749" y="9966"/>
                  </a:lnTo>
                  <a:lnTo>
                    <a:pt x="46856" y="8925"/>
                  </a:lnTo>
                  <a:lnTo>
                    <a:pt x="45964" y="8033"/>
                  </a:lnTo>
                  <a:lnTo>
                    <a:pt x="45071" y="7140"/>
                  </a:lnTo>
                  <a:lnTo>
                    <a:pt x="44105" y="6248"/>
                  </a:lnTo>
                  <a:lnTo>
                    <a:pt x="43063" y="5429"/>
                  </a:lnTo>
                  <a:lnTo>
                    <a:pt x="42022" y="4686"/>
                  </a:lnTo>
                  <a:lnTo>
                    <a:pt x="40981" y="4016"/>
                  </a:lnTo>
                  <a:lnTo>
                    <a:pt x="39865" y="3347"/>
                  </a:lnTo>
                  <a:lnTo>
                    <a:pt x="38675" y="2752"/>
                  </a:lnTo>
                  <a:lnTo>
                    <a:pt x="37560" y="2231"/>
                  </a:lnTo>
                  <a:lnTo>
                    <a:pt x="36295" y="1711"/>
                  </a:lnTo>
                  <a:lnTo>
                    <a:pt x="35105" y="1264"/>
                  </a:lnTo>
                  <a:lnTo>
                    <a:pt x="33841" y="893"/>
                  </a:lnTo>
                  <a:lnTo>
                    <a:pt x="32502" y="595"/>
                  </a:lnTo>
                  <a:lnTo>
                    <a:pt x="31238" y="372"/>
                  </a:lnTo>
                  <a:lnTo>
                    <a:pt x="29899" y="149"/>
                  </a:lnTo>
                  <a:lnTo>
                    <a:pt x="28560" y="74"/>
                  </a:lnTo>
                  <a:lnTo>
                    <a:pt x="27147"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2"/>
            <p:cNvSpPr/>
            <p:nvPr/>
          </p:nvSpPr>
          <p:spPr>
            <a:xfrm>
              <a:off x="4126432" y="2019119"/>
              <a:ext cx="917881" cy="1105256"/>
            </a:xfrm>
            <a:custGeom>
              <a:avLst/>
              <a:gdLst/>
              <a:ahLst/>
              <a:cxnLst/>
              <a:rect l="l" t="t" r="r" b="b"/>
              <a:pathLst>
                <a:path w="53552" h="64484" extrusionOk="0">
                  <a:moveTo>
                    <a:pt x="28115" y="4463"/>
                  </a:moveTo>
                  <a:lnTo>
                    <a:pt x="29230" y="4537"/>
                  </a:lnTo>
                  <a:lnTo>
                    <a:pt x="30346" y="4686"/>
                  </a:lnTo>
                  <a:lnTo>
                    <a:pt x="31387" y="4909"/>
                  </a:lnTo>
                  <a:lnTo>
                    <a:pt x="32503" y="5132"/>
                  </a:lnTo>
                  <a:lnTo>
                    <a:pt x="33544" y="5504"/>
                  </a:lnTo>
                  <a:lnTo>
                    <a:pt x="34585" y="5801"/>
                  </a:lnTo>
                  <a:lnTo>
                    <a:pt x="35552" y="6248"/>
                  </a:lnTo>
                  <a:lnTo>
                    <a:pt x="36519" y="6694"/>
                  </a:lnTo>
                  <a:lnTo>
                    <a:pt x="37486" y="7140"/>
                  </a:lnTo>
                  <a:lnTo>
                    <a:pt x="38453" y="7735"/>
                  </a:lnTo>
                  <a:lnTo>
                    <a:pt x="39345" y="8330"/>
                  </a:lnTo>
                  <a:lnTo>
                    <a:pt x="40164" y="8925"/>
                  </a:lnTo>
                  <a:lnTo>
                    <a:pt x="41056" y="9594"/>
                  </a:lnTo>
                  <a:lnTo>
                    <a:pt x="41874" y="10264"/>
                  </a:lnTo>
                  <a:lnTo>
                    <a:pt x="42618" y="11008"/>
                  </a:lnTo>
                  <a:lnTo>
                    <a:pt x="43362" y="11826"/>
                  </a:lnTo>
                  <a:lnTo>
                    <a:pt x="44031" y="12644"/>
                  </a:lnTo>
                  <a:lnTo>
                    <a:pt x="44700" y="13462"/>
                  </a:lnTo>
                  <a:lnTo>
                    <a:pt x="45370" y="14354"/>
                  </a:lnTo>
                  <a:lnTo>
                    <a:pt x="45890" y="15247"/>
                  </a:lnTo>
                  <a:lnTo>
                    <a:pt x="46411" y="16214"/>
                  </a:lnTo>
                  <a:lnTo>
                    <a:pt x="46932" y="17181"/>
                  </a:lnTo>
                  <a:lnTo>
                    <a:pt x="47378" y="18148"/>
                  </a:lnTo>
                  <a:lnTo>
                    <a:pt x="47750" y="19189"/>
                  </a:lnTo>
                  <a:lnTo>
                    <a:pt x="48122" y="20230"/>
                  </a:lnTo>
                  <a:lnTo>
                    <a:pt x="48419" y="21271"/>
                  </a:lnTo>
                  <a:lnTo>
                    <a:pt x="48642" y="22387"/>
                  </a:lnTo>
                  <a:lnTo>
                    <a:pt x="48865" y="23503"/>
                  </a:lnTo>
                  <a:lnTo>
                    <a:pt x="49014" y="24618"/>
                  </a:lnTo>
                  <a:lnTo>
                    <a:pt x="49089" y="25734"/>
                  </a:lnTo>
                  <a:lnTo>
                    <a:pt x="49089" y="26924"/>
                  </a:lnTo>
                  <a:lnTo>
                    <a:pt x="49089" y="28039"/>
                  </a:lnTo>
                  <a:lnTo>
                    <a:pt x="48940" y="29155"/>
                  </a:lnTo>
                  <a:lnTo>
                    <a:pt x="48791" y="30271"/>
                  </a:lnTo>
                  <a:lnTo>
                    <a:pt x="48642" y="31386"/>
                  </a:lnTo>
                  <a:lnTo>
                    <a:pt x="48345" y="32428"/>
                  </a:lnTo>
                  <a:lnTo>
                    <a:pt x="48047" y="33469"/>
                  </a:lnTo>
                  <a:lnTo>
                    <a:pt x="47675" y="34510"/>
                  </a:lnTo>
                  <a:lnTo>
                    <a:pt x="47304" y="35551"/>
                  </a:lnTo>
                  <a:lnTo>
                    <a:pt x="46857" y="36518"/>
                  </a:lnTo>
                  <a:lnTo>
                    <a:pt x="46337" y="37485"/>
                  </a:lnTo>
                  <a:lnTo>
                    <a:pt x="45816" y="38378"/>
                  </a:lnTo>
                  <a:lnTo>
                    <a:pt x="45221" y="39270"/>
                  </a:lnTo>
                  <a:lnTo>
                    <a:pt x="44626" y="40163"/>
                  </a:lnTo>
                  <a:lnTo>
                    <a:pt x="43957" y="40981"/>
                  </a:lnTo>
                  <a:lnTo>
                    <a:pt x="43213" y="41799"/>
                  </a:lnTo>
                  <a:lnTo>
                    <a:pt x="42469" y="42617"/>
                  </a:lnTo>
                  <a:lnTo>
                    <a:pt x="41725" y="43286"/>
                  </a:lnTo>
                  <a:lnTo>
                    <a:pt x="40907" y="44030"/>
                  </a:lnTo>
                  <a:lnTo>
                    <a:pt x="40089" y="44700"/>
                  </a:lnTo>
                  <a:lnTo>
                    <a:pt x="39197" y="45295"/>
                  </a:lnTo>
                  <a:lnTo>
                    <a:pt x="38304" y="45890"/>
                  </a:lnTo>
                  <a:lnTo>
                    <a:pt x="37337" y="46410"/>
                  </a:lnTo>
                  <a:lnTo>
                    <a:pt x="36370" y="46931"/>
                  </a:lnTo>
                  <a:lnTo>
                    <a:pt x="35404" y="47377"/>
                  </a:lnTo>
                  <a:lnTo>
                    <a:pt x="34362" y="47749"/>
                  </a:lnTo>
                  <a:lnTo>
                    <a:pt x="33321" y="48121"/>
                  </a:lnTo>
                  <a:lnTo>
                    <a:pt x="32205" y="48418"/>
                  </a:lnTo>
                  <a:lnTo>
                    <a:pt x="31164" y="48641"/>
                  </a:lnTo>
                  <a:lnTo>
                    <a:pt x="30049" y="48790"/>
                  </a:lnTo>
                  <a:lnTo>
                    <a:pt x="28933" y="48939"/>
                  </a:lnTo>
                  <a:lnTo>
                    <a:pt x="27743" y="49013"/>
                  </a:lnTo>
                  <a:lnTo>
                    <a:pt x="26627" y="49088"/>
                  </a:lnTo>
                  <a:lnTo>
                    <a:pt x="25512" y="49013"/>
                  </a:lnTo>
                  <a:lnTo>
                    <a:pt x="24396" y="48939"/>
                  </a:lnTo>
                  <a:lnTo>
                    <a:pt x="23280" y="48790"/>
                  </a:lnTo>
                  <a:lnTo>
                    <a:pt x="22165" y="48567"/>
                  </a:lnTo>
                  <a:lnTo>
                    <a:pt x="21123" y="48344"/>
                  </a:lnTo>
                  <a:lnTo>
                    <a:pt x="20008" y="48046"/>
                  </a:lnTo>
                  <a:lnTo>
                    <a:pt x="19041" y="47675"/>
                  </a:lnTo>
                  <a:lnTo>
                    <a:pt x="18000" y="47228"/>
                  </a:lnTo>
                  <a:lnTo>
                    <a:pt x="17033" y="46782"/>
                  </a:lnTo>
                  <a:lnTo>
                    <a:pt x="16066" y="46336"/>
                  </a:lnTo>
                  <a:lnTo>
                    <a:pt x="15173" y="45741"/>
                  </a:lnTo>
                  <a:lnTo>
                    <a:pt x="14207" y="45220"/>
                  </a:lnTo>
                  <a:lnTo>
                    <a:pt x="13388" y="44551"/>
                  </a:lnTo>
                  <a:lnTo>
                    <a:pt x="12496" y="43881"/>
                  </a:lnTo>
                  <a:lnTo>
                    <a:pt x="11752" y="43212"/>
                  </a:lnTo>
                  <a:lnTo>
                    <a:pt x="10934" y="42468"/>
                  </a:lnTo>
                  <a:lnTo>
                    <a:pt x="10190" y="41650"/>
                  </a:lnTo>
                  <a:lnTo>
                    <a:pt x="9521" y="40906"/>
                  </a:lnTo>
                  <a:lnTo>
                    <a:pt x="8852" y="40014"/>
                  </a:lnTo>
                  <a:lnTo>
                    <a:pt x="8257" y="39121"/>
                  </a:lnTo>
                  <a:lnTo>
                    <a:pt x="7662" y="38229"/>
                  </a:lnTo>
                  <a:lnTo>
                    <a:pt x="7141" y="37262"/>
                  </a:lnTo>
                  <a:lnTo>
                    <a:pt x="6620" y="36295"/>
                  </a:lnTo>
                  <a:lnTo>
                    <a:pt x="6174" y="35328"/>
                  </a:lnTo>
                  <a:lnTo>
                    <a:pt x="5802" y="34287"/>
                  </a:lnTo>
                  <a:lnTo>
                    <a:pt x="5430" y="33246"/>
                  </a:lnTo>
                  <a:lnTo>
                    <a:pt x="5133" y="32205"/>
                  </a:lnTo>
                  <a:lnTo>
                    <a:pt x="4910" y="31089"/>
                  </a:lnTo>
                  <a:lnTo>
                    <a:pt x="4687" y="29973"/>
                  </a:lnTo>
                  <a:lnTo>
                    <a:pt x="4538" y="28858"/>
                  </a:lnTo>
                  <a:lnTo>
                    <a:pt x="4463" y="27742"/>
                  </a:lnTo>
                  <a:lnTo>
                    <a:pt x="4463" y="26552"/>
                  </a:lnTo>
                  <a:lnTo>
                    <a:pt x="4538" y="25436"/>
                  </a:lnTo>
                  <a:lnTo>
                    <a:pt x="4612" y="24321"/>
                  </a:lnTo>
                  <a:lnTo>
                    <a:pt x="4761" y="23205"/>
                  </a:lnTo>
                  <a:lnTo>
                    <a:pt x="4984" y="22164"/>
                  </a:lnTo>
                  <a:lnTo>
                    <a:pt x="5207" y="21048"/>
                  </a:lnTo>
                  <a:lnTo>
                    <a:pt x="5505" y="20007"/>
                  </a:lnTo>
                  <a:lnTo>
                    <a:pt x="5877" y="18966"/>
                  </a:lnTo>
                  <a:lnTo>
                    <a:pt x="6248" y="17999"/>
                  </a:lnTo>
                  <a:lnTo>
                    <a:pt x="6695" y="16958"/>
                  </a:lnTo>
                  <a:lnTo>
                    <a:pt x="7215" y="16065"/>
                  </a:lnTo>
                  <a:lnTo>
                    <a:pt x="7736" y="15098"/>
                  </a:lnTo>
                  <a:lnTo>
                    <a:pt x="8331" y="14206"/>
                  </a:lnTo>
                  <a:lnTo>
                    <a:pt x="8926" y="13313"/>
                  </a:lnTo>
                  <a:lnTo>
                    <a:pt x="9595" y="12495"/>
                  </a:lnTo>
                  <a:lnTo>
                    <a:pt x="10339" y="11677"/>
                  </a:lnTo>
                  <a:lnTo>
                    <a:pt x="11083" y="10933"/>
                  </a:lnTo>
                  <a:lnTo>
                    <a:pt x="11827" y="10189"/>
                  </a:lnTo>
                  <a:lnTo>
                    <a:pt x="12645" y="9446"/>
                  </a:lnTo>
                  <a:lnTo>
                    <a:pt x="13537" y="8776"/>
                  </a:lnTo>
                  <a:lnTo>
                    <a:pt x="14355" y="8181"/>
                  </a:lnTo>
                  <a:lnTo>
                    <a:pt x="15322" y="7586"/>
                  </a:lnTo>
                  <a:lnTo>
                    <a:pt x="16215" y="7066"/>
                  </a:lnTo>
                  <a:lnTo>
                    <a:pt x="17182" y="6619"/>
                  </a:lnTo>
                  <a:lnTo>
                    <a:pt x="18223" y="6173"/>
                  </a:lnTo>
                  <a:lnTo>
                    <a:pt x="19190" y="5727"/>
                  </a:lnTo>
                  <a:lnTo>
                    <a:pt x="20231" y="5429"/>
                  </a:lnTo>
                  <a:lnTo>
                    <a:pt x="21347" y="5132"/>
                  </a:lnTo>
                  <a:lnTo>
                    <a:pt x="22388" y="4834"/>
                  </a:lnTo>
                  <a:lnTo>
                    <a:pt x="23503" y="4686"/>
                  </a:lnTo>
                  <a:lnTo>
                    <a:pt x="24619" y="4537"/>
                  </a:lnTo>
                  <a:lnTo>
                    <a:pt x="25809" y="4463"/>
                  </a:lnTo>
                  <a:close/>
                  <a:moveTo>
                    <a:pt x="25586" y="0"/>
                  </a:moveTo>
                  <a:lnTo>
                    <a:pt x="24247" y="149"/>
                  </a:lnTo>
                  <a:lnTo>
                    <a:pt x="22908" y="298"/>
                  </a:lnTo>
                  <a:lnTo>
                    <a:pt x="21570" y="521"/>
                  </a:lnTo>
                  <a:lnTo>
                    <a:pt x="20231" y="818"/>
                  </a:lnTo>
                  <a:lnTo>
                    <a:pt x="18967" y="1190"/>
                  </a:lnTo>
                  <a:lnTo>
                    <a:pt x="17702" y="1562"/>
                  </a:lnTo>
                  <a:lnTo>
                    <a:pt x="16512" y="2083"/>
                  </a:lnTo>
                  <a:lnTo>
                    <a:pt x="15322" y="2603"/>
                  </a:lnTo>
                  <a:lnTo>
                    <a:pt x="14132" y="3198"/>
                  </a:lnTo>
                  <a:lnTo>
                    <a:pt x="13017" y="3793"/>
                  </a:lnTo>
                  <a:lnTo>
                    <a:pt x="11901" y="4537"/>
                  </a:lnTo>
                  <a:lnTo>
                    <a:pt x="10860" y="5281"/>
                  </a:lnTo>
                  <a:lnTo>
                    <a:pt x="9818" y="6024"/>
                  </a:lnTo>
                  <a:lnTo>
                    <a:pt x="8852" y="6843"/>
                  </a:lnTo>
                  <a:lnTo>
                    <a:pt x="7959" y="7735"/>
                  </a:lnTo>
                  <a:lnTo>
                    <a:pt x="7067" y="8702"/>
                  </a:lnTo>
                  <a:lnTo>
                    <a:pt x="6174" y="9669"/>
                  </a:lnTo>
                  <a:lnTo>
                    <a:pt x="5430" y="10636"/>
                  </a:lnTo>
                  <a:lnTo>
                    <a:pt x="4687" y="11677"/>
                  </a:lnTo>
                  <a:lnTo>
                    <a:pt x="3943" y="12793"/>
                  </a:lnTo>
                  <a:lnTo>
                    <a:pt x="3348" y="13908"/>
                  </a:lnTo>
                  <a:lnTo>
                    <a:pt x="2753" y="15024"/>
                  </a:lnTo>
                  <a:lnTo>
                    <a:pt x="2158" y="16214"/>
                  </a:lnTo>
                  <a:lnTo>
                    <a:pt x="1712" y="17404"/>
                  </a:lnTo>
                  <a:lnTo>
                    <a:pt x="1265" y="18668"/>
                  </a:lnTo>
                  <a:lnTo>
                    <a:pt x="893" y="19933"/>
                  </a:lnTo>
                  <a:lnTo>
                    <a:pt x="596" y="21197"/>
                  </a:lnTo>
                  <a:lnTo>
                    <a:pt x="373" y="22536"/>
                  </a:lnTo>
                  <a:lnTo>
                    <a:pt x="224" y="23874"/>
                  </a:lnTo>
                  <a:lnTo>
                    <a:pt x="75" y="25213"/>
                  </a:lnTo>
                  <a:lnTo>
                    <a:pt x="1" y="26552"/>
                  </a:lnTo>
                  <a:lnTo>
                    <a:pt x="75" y="27891"/>
                  </a:lnTo>
                  <a:lnTo>
                    <a:pt x="150" y="29304"/>
                  </a:lnTo>
                  <a:lnTo>
                    <a:pt x="298" y="30643"/>
                  </a:lnTo>
                  <a:lnTo>
                    <a:pt x="522" y="31981"/>
                  </a:lnTo>
                  <a:lnTo>
                    <a:pt x="819" y="33320"/>
                  </a:lnTo>
                  <a:lnTo>
                    <a:pt x="1191" y="34585"/>
                  </a:lnTo>
                  <a:lnTo>
                    <a:pt x="1637" y="35849"/>
                  </a:lnTo>
                  <a:lnTo>
                    <a:pt x="2083" y="37039"/>
                  </a:lnTo>
                  <a:lnTo>
                    <a:pt x="2604" y="38229"/>
                  </a:lnTo>
                  <a:lnTo>
                    <a:pt x="3199" y="39419"/>
                  </a:lnTo>
                  <a:lnTo>
                    <a:pt x="3868" y="40535"/>
                  </a:lnTo>
                  <a:lnTo>
                    <a:pt x="4538" y="41576"/>
                  </a:lnTo>
                  <a:lnTo>
                    <a:pt x="5282" y="42691"/>
                  </a:lnTo>
                  <a:lnTo>
                    <a:pt x="6100" y="43658"/>
                  </a:lnTo>
                  <a:lnTo>
                    <a:pt x="6918" y="44625"/>
                  </a:lnTo>
                  <a:lnTo>
                    <a:pt x="7810" y="45592"/>
                  </a:lnTo>
                  <a:lnTo>
                    <a:pt x="8703" y="46485"/>
                  </a:lnTo>
                  <a:lnTo>
                    <a:pt x="9670" y="47303"/>
                  </a:lnTo>
                  <a:lnTo>
                    <a:pt x="10711" y="48121"/>
                  </a:lnTo>
                  <a:lnTo>
                    <a:pt x="11752" y="48865"/>
                  </a:lnTo>
                  <a:lnTo>
                    <a:pt x="12793" y="49534"/>
                  </a:lnTo>
                  <a:lnTo>
                    <a:pt x="13909" y="50203"/>
                  </a:lnTo>
                  <a:lnTo>
                    <a:pt x="15099" y="50798"/>
                  </a:lnTo>
                  <a:lnTo>
                    <a:pt x="16289" y="51319"/>
                  </a:lnTo>
                  <a:lnTo>
                    <a:pt x="17479" y="51840"/>
                  </a:lnTo>
                  <a:lnTo>
                    <a:pt x="18669" y="52286"/>
                  </a:lnTo>
                  <a:lnTo>
                    <a:pt x="19933" y="52583"/>
                  </a:lnTo>
                  <a:lnTo>
                    <a:pt x="21272" y="52881"/>
                  </a:lnTo>
                  <a:lnTo>
                    <a:pt x="22537" y="53178"/>
                  </a:lnTo>
                  <a:lnTo>
                    <a:pt x="23875" y="53327"/>
                  </a:lnTo>
                  <a:lnTo>
                    <a:pt x="25214" y="53476"/>
                  </a:lnTo>
                  <a:lnTo>
                    <a:pt x="27966" y="53476"/>
                  </a:lnTo>
                  <a:lnTo>
                    <a:pt x="29900" y="53327"/>
                  </a:lnTo>
                  <a:lnTo>
                    <a:pt x="31834" y="53030"/>
                  </a:lnTo>
                  <a:lnTo>
                    <a:pt x="33693" y="52583"/>
                  </a:lnTo>
                  <a:lnTo>
                    <a:pt x="35478" y="52063"/>
                  </a:lnTo>
                  <a:lnTo>
                    <a:pt x="43585" y="62698"/>
                  </a:lnTo>
                  <a:lnTo>
                    <a:pt x="43882" y="63070"/>
                  </a:lnTo>
                  <a:lnTo>
                    <a:pt x="44180" y="63368"/>
                  </a:lnTo>
                  <a:lnTo>
                    <a:pt x="44552" y="63665"/>
                  </a:lnTo>
                  <a:lnTo>
                    <a:pt x="44998" y="63888"/>
                  </a:lnTo>
                  <a:lnTo>
                    <a:pt x="45816" y="64260"/>
                  </a:lnTo>
                  <a:lnTo>
                    <a:pt x="46634" y="64483"/>
                  </a:lnTo>
                  <a:lnTo>
                    <a:pt x="47601" y="64483"/>
                  </a:lnTo>
                  <a:lnTo>
                    <a:pt x="48494" y="64335"/>
                  </a:lnTo>
                  <a:lnTo>
                    <a:pt x="48865" y="64186"/>
                  </a:lnTo>
                  <a:lnTo>
                    <a:pt x="49312" y="64037"/>
                  </a:lnTo>
                  <a:lnTo>
                    <a:pt x="49758" y="63814"/>
                  </a:lnTo>
                  <a:lnTo>
                    <a:pt x="50130" y="63517"/>
                  </a:lnTo>
                  <a:lnTo>
                    <a:pt x="50502" y="63219"/>
                  </a:lnTo>
                  <a:lnTo>
                    <a:pt x="50799" y="62847"/>
                  </a:lnTo>
                  <a:lnTo>
                    <a:pt x="51097" y="62475"/>
                  </a:lnTo>
                  <a:lnTo>
                    <a:pt x="51320" y="62103"/>
                  </a:lnTo>
                  <a:lnTo>
                    <a:pt x="51692" y="61285"/>
                  </a:lnTo>
                  <a:lnTo>
                    <a:pt x="51915" y="60393"/>
                  </a:lnTo>
                  <a:lnTo>
                    <a:pt x="51915" y="59500"/>
                  </a:lnTo>
                  <a:lnTo>
                    <a:pt x="51766" y="58608"/>
                  </a:lnTo>
                  <a:lnTo>
                    <a:pt x="51692" y="58161"/>
                  </a:lnTo>
                  <a:lnTo>
                    <a:pt x="51469" y="57790"/>
                  </a:lnTo>
                  <a:lnTo>
                    <a:pt x="51245" y="57343"/>
                  </a:lnTo>
                  <a:lnTo>
                    <a:pt x="50948" y="56971"/>
                  </a:lnTo>
                  <a:lnTo>
                    <a:pt x="43734" y="47451"/>
                  </a:lnTo>
                  <a:lnTo>
                    <a:pt x="44849" y="46410"/>
                  </a:lnTo>
                  <a:lnTo>
                    <a:pt x="45965" y="45369"/>
                  </a:lnTo>
                  <a:lnTo>
                    <a:pt x="47006" y="44253"/>
                  </a:lnTo>
                  <a:lnTo>
                    <a:pt x="47973" y="43063"/>
                  </a:lnTo>
                  <a:lnTo>
                    <a:pt x="48865" y="41873"/>
                  </a:lnTo>
                  <a:lnTo>
                    <a:pt x="49684" y="40535"/>
                  </a:lnTo>
                  <a:lnTo>
                    <a:pt x="50427" y="39196"/>
                  </a:lnTo>
                  <a:lnTo>
                    <a:pt x="51097" y="37857"/>
                  </a:lnTo>
                  <a:lnTo>
                    <a:pt x="51692" y="36444"/>
                  </a:lnTo>
                  <a:lnTo>
                    <a:pt x="52212" y="34956"/>
                  </a:lnTo>
                  <a:lnTo>
                    <a:pt x="52659" y="33469"/>
                  </a:lnTo>
                  <a:lnTo>
                    <a:pt x="53030" y="31981"/>
                  </a:lnTo>
                  <a:lnTo>
                    <a:pt x="53254" y="30420"/>
                  </a:lnTo>
                  <a:lnTo>
                    <a:pt x="53477" y="28783"/>
                  </a:lnTo>
                  <a:lnTo>
                    <a:pt x="53551" y="27221"/>
                  </a:lnTo>
                  <a:lnTo>
                    <a:pt x="53477" y="25585"/>
                  </a:lnTo>
                  <a:lnTo>
                    <a:pt x="53402" y="24172"/>
                  </a:lnTo>
                  <a:lnTo>
                    <a:pt x="53254" y="22833"/>
                  </a:lnTo>
                  <a:lnTo>
                    <a:pt x="53030" y="21494"/>
                  </a:lnTo>
                  <a:lnTo>
                    <a:pt x="52733" y="20230"/>
                  </a:lnTo>
                  <a:lnTo>
                    <a:pt x="52361" y="18891"/>
                  </a:lnTo>
                  <a:lnTo>
                    <a:pt x="51915" y="17701"/>
                  </a:lnTo>
                  <a:lnTo>
                    <a:pt x="51469" y="16437"/>
                  </a:lnTo>
                  <a:lnTo>
                    <a:pt x="50948" y="15247"/>
                  </a:lnTo>
                  <a:lnTo>
                    <a:pt x="50353" y="14131"/>
                  </a:lnTo>
                  <a:lnTo>
                    <a:pt x="49684" y="12941"/>
                  </a:lnTo>
                  <a:lnTo>
                    <a:pt x="49014" y="11900"/>
                  </a:lnTo>
                  <a:lnTo>
                    <a:pt x="48270" y="10859"/>
                  </a:lnTo>
                  <a:lnTo>
                    <a:pt x="47452" y="9818"/>
                  </a:lnTo>
                  <a:lnTo>
                    <a:pt x="46634" y="8851"/>
                  </a:lnTo>
                  <a:lnTo>
                    <a:pt x="45742" y="7884"/>
                  </a:lnTo>
                  <a:lnTo>
                    <a:pt x="44849" y="6991"/>
                  </a:lnTo>
                  <a:lnTo>
                    <a:pt x="43882" y="6173"/>
                  </a:lnTo>
                  <a:lnTo>
                    <a:pt x="42841" y="5355"/>
                  </a:lnTo>
                  <a:lnTo>
                    <a:pt x="41800" y="4611"/>
                  </a:lnTo>
                  <a:lnTo>
                    <a:pt x="40759" y="3942"/>
                  </a:lnTo>
                  <a:lnTo>
                    <a:pt x="39643" y="3273"/>
                  </a:lnTo>
                  <a:lnTo>
                    <a:pt x="38453" y="2678"/>
                  </a:lnTo>
                  <a:lnTo>
                    <a:pt x="37337" y="2157"/>
                  </a:lnTo>
                  <a:lnTo>
                    <a:pt x="36073" y="1636"/>
                  </a:lnTo>
                  <a:lnTo>
                    <a:pt x="34883" y="1264"/>
                  </a:lnTo>
                  <a:lnTo>
                    <a:pt x="33619" y="893"/>
                  </a:lnTo>
                  <a:lnTo>
                    <a:pt x="32280" y="595"/>
                  </a:lnTo>
                  <a:lnTo>
                    <a:pt x="31015" y="298"/>
                  </a:lnTo>
                  <a:lnTo>
                    <a:pt x="29677" y="149"/>
                  </a:lnTo>
                  <a:lnTo>
                    <a:pt x="28338" y="74"/>
                  </a:lnTo>
                  <a:lnTo>
                    <a:pt x="26999" y="0"/>
                  </a:lnTo>
                  <a:close/>
                </a:path>
              </a:pathLst>
            </a:custGeom>
            <a:gradFill>
              <a:gsLst>
                <a:gs pos="0">
                  <a:srgbClr val="3E47BA"/>
                </a:gs>
                <a:gs pos="100000">
                  <a:srgbClr val="46B1F2"/>
                </a:gs>
              </a:gsLst>
              <a:lin ang="13500032"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latin typeface="Patua One"/>
                <a:ea typeface="Patua One"/>
                <a:cs typeface="Patua One"/>
                <a:sym typeface="Patua One"/>
              </a:endParaRPr>
            </a:p>
          </p:txBody>
        </p:sp>
        <p:sp>
          <p:nvSpPr>
            <p:cNvPr id="144" name="Google Shape;144;p22"/>
            <p:cNvSpPr txBox="1"/>
            <p:nvPr/>
          </p:nvSpPr>
          <p:spPr>
            <a:xfrm>
              <a:off x="4192088" y="2274175"/>
              <a:ext cx="762000" cy="393900"/>
            </a:xfrm>
            <a:prstGeom prst="rect">
              <a:avLst/>
            </a:prstGeom>
            <a:noFill/>
            <a:ln>
              <a:noFill/>
            </a:ln>
          </p:spPr>
          <p:txBody>
            <a:bodyPr spcFirstLastPara="1" wrap="square" lIns="0" tIns="0" rIns="0" bIns="0" anchor="ctr" anchorCtr="0">
              <a:noAutofit/>
            </a:bodyPr>
            <a:lstStyle/>
            <a:p>
              <a:pPr marL="0" lvl="0" indent="0" algn="ctr" rtl="0">
                <a:lnSpc>
                  <a:spcPct val="80000"/>
                </a:lnSpc>
                <a:spcBef>
                  <a:spcPts val="0"/>
                </a:spcBef>
                <a:spcAft>
                  <a:spcPts val="0"/>
                </a:spcAft>
                <a:buNone/>
              </a:pPr>
              <a:r>
                <a:rPr lang="en" sz="1000" b="1">
                  <a:latin typeface="Patua One"/>
                  <a:ea typeface="Patua One"/>
                  <a:cs typeface="Patua One"/>
                  <a:sym typeface="Patua One"/>
                </a:rPr>
                <a:t>Take a</a:t>
              </a:r>
              <a:endParaRPr sz="1000" b="1">
                <a:latin typeface="Patua One"/>
                <a:ea typeface="Patua One"/>
                <a:cs typeface="Patua One"/>
                <a:sym typeface="Patua One"/>
              </a:endParaRPr>
            </a:p>
            <a:p>
              <a:pPr marL="0" lvl="0" indent="0" algn="ctr" rtl="0">
                <a:lnSpc>
                  <a:spcPct val="80000"/>
                </a:lnSpc>
                <a:spcBef>
                  <a:spcPts val="0"/>
                </a:spcBef>
                <a:spcAft>
                  <a:spcPts val="0"/>
                </a:spcAft>
                <a:buNone/>
              </a:pPr>
              <a:r>
                <a:rPr lang="en" sz="2200" b="1">
                  <a:latin typeface="Patua One"/>
                  <a:ea typeface="Patua One"/>
                  <a:cs typeface="Patua One"/>
                  <a:sym typeface="Patua One"/>
                </a:rPr>
                <a:t>Look</a:t>
              </a:r>
              <a:endParaRPr sz="2200">
                <a:latin typeface="Patua One"/>
                <a:ea typeface="Patua One"/>
                <a:cs typeface="Patua One"/>
                <a:sym typeface="Patua One"/>
              </a:endParaRPr>
            </a:p>
          </p:txBody>
        </p:sp>
      </p:grpSp>
      <p:sp>
        <p:nvSpPr>
          <p:cNvPr id="145" name="Google Shape;145;p22"/>
          <p:cNvSpPr txBox="1"/>
          <p:nvPr/>
        </p:nvSpPr>
        <p:spPr>
          <a:xfrm>
            <a:off x="572400" y="3690525"/>
            <a:ext cx="79992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solidFill>
                  <a:schemeClr val="dk1"/>
                </a:solidFill>
              </a:rPr>
              <a:t>Remember, your past behavior is not a reflection of who you are, just what you knew at the time.</a:t>
            </a:r>
            <a:endParaRPr sz="10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23"/>
          <p:cNvSpPr txBox="1">
            <a:spLocks noGrp="1"/>
          </p:cNvSpPr>
          <p:nvPr>
            <p:ph type="body" idx="1"/>
          </p:nvPr>
        </p:nvSpPr>
        <p:spPr>
          <a:xfrm>
            <a:off x="311700" y="462075"/>
            <a:ext cx="8520600" cy="4106700"/>
          </a:xfrm>
          <a:prstGeom prst="rect">
            <a:avLst/>
          </a:prstGeom>
        </p:spPr>
        <p:txBody>
          <a:bodyPr spcFirstLastPara="1" wrap="square" lIns="91425" tIns="91425" rIns="91425" bIns="91425" anchor="t" anchorCtr="0">
            <a:normAutofit lnSpcReduction="20000"/>
          </a:bodyPr>
          <a:lstStyle/>
          <a:p>
            <a:pPr marL="0" lvl="0" indent="0" algn="l" rtl="0">
              <a:spcBef>
                <a:spcPts val="0"/>
              </a:spcBef>
              <a:spcAft>
                <a:spcPts val="0"/>
              </a:spcAft>
              <a:buClr>
                <a:schemeClr val="dk1"/>
              </a:buClr>
              <a:buSzPts val="1100"/>
              <a:buFont typeface="Arial"/>
              <a:buNone/>
            </a:pPr>
            <a:r>
              <a:rPr lang="en" sz="2400">
                <a:solidFill>
                  <a:schemeClr val="dk1"/>
                </a:solidFill>
              </a:rPr>
              <a:t>Codependent behavior patterns… let’s look at the RPC’s</a:t>
            </a:r>
            <a:endParaRPr sz="2400">
              <a:solidFill>
                <a:schemeClr val="dk1"/>
              </a:solidFill>
            </a:endParaRPr>
          </a:p>
          <a:p>
            <a:pPr marL="0" lvl="0" indent="0" algn="l" rtl="0">
              <a:spcBef>
                <a:spcPts val="1200"/>
              </a:spcBef>
              <a:spcAft>
                <a:spcPts val="0"/>
              </a:spcAft>
              <a:buClr>
                <a:schemeClr val="dk1"/>
              </a:buClr>
              <a:buSzPts val="1100"/>
              <a:buFont typeface="Arial"/>
              <a:buNone/>
            </a:pPr>
            <a:r>
              <a:rPr lang="en">
                <a:solidFill>
                  <a:schemeClr val="dk1"/>
                </a:solidFill>
              </a:rPr>
              <a:t>Ex. Codependents often have trouble making decisions: why?</a:t>
            </a:r>
            <a:endParaRPr>
              <a:solidFill>
                <a:schemeClr val="dk1"/>
              </a:solidFill>
            </a:endParaRPr>
          </a:p>
          <a:p>
            <a:pPr marL="457200" lvl="0" indent="-342900" algn="l" rtl="0">
              <a:spcBef>
                <a:spcPts val="1200"/>
              </a:spcBef>
              <a:spcAft>
                <a:spcPts val="0"/>
              </a:spcAft>
              <a:buClr>
                <a:schemeClr val="dk1"/>
              </a:buClr>
              <a:buSzPts val="1800"/>
              <a:buChar char="●"/>
            </a:pPr>
            <a:r>
              <a:rPr lang="en">
                <a:solidFill>
                  <a:schemeClr val="dk1"/>
                </a:solidFill>
              </a:rPr>
              <a:t>Fear of hurting someone</a:t>
            </a:r>
            <a:endParaRPr>
              <a:solidFill>
                <a:schemeClr val="dk1"/>
              </a:solidFill>
            </a:endParaRPr>
          </a:p>
          <a:p>
            <a:pPr marL="457200" lvl="0" indent="-342900" algn="l" rtl="0">
              <a:spcBef>
                <a:spcPts val="0"/>
              </a:spcBef>
              <a:spcAft>
                <a:spcPts val="0"/>
              </a:spcAft>
              <a:buClr>
                <a:schemeClr val="dk1"/>
              </a:buClr>
              <a:buSzPts val="1800"/>
              <a:buChar char="●"/>
            </a:pPr>
            <a:r>
              <a:rPr lang="en">
                <a:solidFill>
                  <a:schemeClr val="dk1"/>
                </a:solidFill>
              </a:rPr>
              <a:t>Fear of being rejected or ridiculed for the decision</a:t>
            </a:r>
            <a:endParaRPr>
              <a:solidFill>
                <a:schemeClr val="dk1"/>
              </a:solidFill>
            </a:endParaRPr>
          </a:p>
          <a:p>
            <a:pPr marL="457200" lvl="0" indent="-342900" algn="l" rtl="0">
              <a:spcBef>
                <a:spcPts val="0"/>
              </a:spcBef>
              <a:spcAft>
                <a:spcPts val="0"/>
              </a:spcAft>
              <a:buClr>
                <a:schemeClr val="dk1"/>
              </a:buClr>
              <a:buSzPts val="1800"/>
              <a:buChar char="●"/>
            </a:pPr>
            <a:r>
              <a:rPr lang="en">
                <a:solidFill>
                  <a:schemeClr val="dk1"/>
                </a:solidFill>
              </a:rPr>
              <a:t>Unconscious way of avoiding that situation</a:t>
            </a:r>
            <a:endParaRPr>
              <a:solidFill>
                <a:schemeClr val="dk1"/>
              </a:solidFill>
            </a:endParaRPr>
          </a:p>
          <a:p>
            <a:pPr marL="0" lvl="0" indent="0" algn="l" rtl="0">
              <a:spcBef>
                <a:spcPts val="1200"/>
              </a:spcBef>
              <a:spcAft>
                <a:spcPts val="0"/>
              </a:spcAft>
              <a:buNone/>
            </a:pPr>
            <a:r>
              <a:rPr lang="en">
                <a:solidFill>
                  <a:schemeClr val="dk1"/>
                </a:solidFill>
              </a:rPr>
              <a:t>Ex. Codependents often have difficulty identifying their feelings</a:t>
            </a:r>
            <a:endParaRPr>
              <a:solidFill>
                <a:schemeClr val="dk1"/>
              </a:solidFill>
            </a:endParaRPr>
          </a:p>
          <a:p>
            <a:pPr marL="0" lvl="0" indent="0" algn="l" rtl="0">
              <a:spcBef>
                <a:spcPts val="1200"/>
              </a:spcBef>
              <a:spcAft>
                <a:spcPts val="0"/>
              </a:spcAft>
              <a:buNone/>
            </a:pPr>
            <a:r>
              <a:rPr lang="en">
                <a:solidFill>
                  <a:schemeClr val="dk1"/>
                </a:solidFill>
              </a:rPr>
              <a:t>Ex. Codependents often minimize, alter or deny how they truly feel</a:t>
            </a:r>
            <a:endParaRPr>
              <a:solidFill>
                <a:schemeClr val="dk1"/>
              </a:solidFill>
            </a:endParaRPr>
          </a:p>
          <a:p>
            <a:pPr marL="0" lvl="0" indent="0" algn="l" rtl="0">
              <a:spcBef>
                <a:spcPts val="1200"/>
              </a:spcBef>
              <a:spcAft>
                <a:spcPts val="0"/>
              </a:spcAft>
              <a:buNone/>
            </a:pPr>
            <a:r>
              <a:rPr lang="en">
                <a:solidFill>
                  <a:schemeClr val="dk1"/>
                </a:solidFill>
              </a:rPr>
              <a:t>Ex. Codependents often demand that their needs be met by others</a:t>
            </a:r>
            <a:endParaRPr>
              <a:solidFill>
                <a:schemeClr val="dk1"/>
              </a:solidFill>
            </a:endParaRPr>
          </a:p>
          <a:p>
            <a:pPr marL="0" lvl="0" indent="0" algn="l" rtl="0">
              <a:spcBef>
                <a:spcPts val="1200"/>
              </a:spcBef>
              <a:spcAft>
                <a:spcPts val="0"/>
              </a:spcAft>
              <a:buNone/>
            </a:pPr>
            <a:r>
              <a:rPr lang="en">
                <a:solidFill>
                  <a:schemeClr val="dk1"/>
                </a:solidFill>
              </a:rPr>
              <a:t>Ex. Codependents often refuse to cooperate, compromise and negotiate</a:t>
            </a:r>
            <a:endParaRPr>
              <a:solidFill>
                <a:schemeClr val="dk1"/>
              </a:solidFill>
            </a:endParaRPr>
          </a:p>
          <a:p>
            <a:pPr marL="0" lvl="0" indent="0" algn="l" rtl="0">
              <a:spcBef>
                <a:spcPts val="1200"/>
              </a:spcBef>
              <a:spcAft>
                <a:spcPts val="1200"/>
              </a:spcAft>
              <a:buNone/>
            </a:pPr>
            <a:r>
              <a:rPr lang="en">
                <a:solidFill>
                  <a:schemeClr val="dk1"/>
                </a:solidFill>
              </a:rPr>
              <a:t>Ex. _________</a:t>
            </a:r>
            <a:endParaRPr>
              <a:solidFill>
                <a:schemeClr val="dk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Boundary Blocks &amp; Bombs</a:t>
            </a:r>
            <a:endParaRPr/>
          </a:p>
        </p:txBody>
      </p:sp>
      <p:sp>
        <p:nvSpPr>
          <p:cNvPr id="156" name="Google Shape;156;p24"/>
          <p:cNvSpPr txBox="1">
            <a:spLocks noGrp="1"/>
          </p:cNvSpPr>
          <p:nvPr>
            <p:ph type="body" idx="1"/>
          </p:nvPr>
        </p:nvSpPr>
        <p:spPr>
          <a:xfrm>
            <a:off x="508900" y="1017725"/>
            <a:ext cx="8520600" cy="3909900"/>
          </a:xfrm>
          <a:prstGeom prst="rect">
            <a:avLst/>
          </a:prstGeom>
        </p:spPr>
        <p:txBody>
          <a:bodyPr spcFirstLastPara="1" wrap="square" lIns="91425" tIns="91425" rIns="91425" bIns="91425" anchor="t" anchorCtr="0">
            <a:normAutofit lnSpcReduction="20000"/>
          </a:bodyPr>
          <a:lstStyle/>
          <a:p>
            <a:pPr marL="457200" lvl="0" indent="-342900" algn="l" rtl="0">
              <a:spcBef>
                <a:spcPts val="0"/>
              </a:spcBef>
              <a:spcAft>
                <a:spcPts val="0"/>
              </a:spcAft>
              <a:buClr>
                <a:schemeClr val="dk1"/>
              </a:buClr>
              <a:buSzPts val="1800"/>
              <a:buChar char="●"/>
            </a:pPr>
            <a:r>
              <a:rPr lang="en">
                <a:solidFill>
                  <a:schemeClr val="dk1"/>
                </a:solidFill>
              </a:rPr>
              <a:t>Fear of rejection </a:t>
            </a:r>
            <a:endParaRPr>
              <a:solidFill>
                <a:schemeClr val="dk1"/>
              </a:solidFill>
            </a:endParaRPr>
          </a:p>
          <a:p>
            <a:pPr marL="457200" lvl="0" indent="-342900" algn="l" rtl="0">
              <a:spcBef>
                <a:spcPts val="0"/>
              </a:spcBef>
              <a:spcAft>
                <a:spcPts val="0"/>
              </a:spcAft>
              <a:buClr>
                <a:schemeClr val="dk1"/>
              </a:buClr>
              <a:buSzPts val="1800"/>
              <a:buChar char="●"/>
            </a:pPr>
            <a:r>
              <a:rPr lang="en">
                <a:solidFill>
                  <a:schemeClr val="dk1"/>
                </a:solidFill>
              </a:rPr>
              <a:t>Lack of awareness</a:t>
            </a:r>
            <a:endParaRPr>
              <a:solidFill>
                <a:schemeClr val="dk1"/>
              </a:solidFill>
            </a:endParaRPr>
          </a:p>
          <a:p>
            <a:pPr marL="457200" lvl="0" indent="-342900" algn="l" rtl="0">
              <a:spcBef>
                <a:spcPts val="0"/>
              </a:spcBef>
              <a:spcAft>
                <a:spcPts val="0"/>
              </a:spcAft>
              <a:buClr>
                <a:schemeClr val="dk1"/>
              </a:buClr>
              <a:buSzPts val="1800"/>
              <a:buChar char="●"/>
            </a:pPr>
            <a:r>
              <a:rPr lang="en">
                <a:solidFill>
                  <a:schemeClr val="dk1"/>
                </a:solidFill>
              </a:rPr>
              <a:t>Guilt and obligation/disease to please</a:t>
            </a:r>
            <a:endParaRPr>
              <a:solidFill>
                <a:schemeClr val="dk1"/>
              </a:solidFill>
            </a:endParaRPr>
          </a:p>
          <a:p>
            <a:pPr marL="457200" lvl="0" indent="-342900" algn="l" rtl="0">
              <a:spcBef>
                <a:spcPts val="0"/>
              </a:spcBef>
              <a:spcAft>
                <a:spcPts val="0"/>
              </a:spcAft>
              <a:buClr>
                <a:schemeClr val="dk1"/>
              </a:buClr>
              <a:buSzPts val="1800"/>
              <a:buChar char="●"/>
            </a:pPr>
            <a:r>
              <a:rPr lang="en">
                <a:solidFill>
                  <a:schemeClr val="dk1"/>
                </a:solidFill>
              </a:rPr>
              <a:t>Fear of conflict</a:t>
            </a:r>
            <a:endParaRPr>
              <a:solidFill>
                <a:schemeClr val="dk1"/>
              </a:solidFill>
            </a:endParaRPr>
          </a:p>
          <a:p>
            <a:pPr marL="457200" lvl="0" indent="-342900" algn="l" rtl="0">
              <a:spcBef>
                <a:spcPts val="0"/>
              </a:spcBef>
              <a:spcAft>
                <a:spcPts val="0"/>
              </a:spcAft>
              <a:buClr>
                <a:schemeClr val="dk1"/>
              </a:buClr>
              <a:buSzPts val="1800"/>
              <a:buChar char="●"/>
            </a:pPr>
            <a:r>
              <a:rPr lang="en">
                <a:solidFill>
                  <a:schemeClr val="dk1"/>
                </a:solidFill>
              </a:rPr>
              <a:t>Lack of confidence</a:t>
            </a:r>
            <a:br>
              <a:rPr lang="en">
                <a:solidFill>
                  <a:schemeClr val="dk1"/>
                </a:solidFill>
              </a:rPr>
            </a:br>
            <a:endParaRPr>
              <a:solidFill>
                <a:schemeClr val="dk1"/>
              </a:solidFill>
            </a:endParaRPr>
          </a:p>
          <a:p>
            <a:pPr marL="457200" lvl="0" indent="-342900" algn="l" rtl="0">
              <a:spcBef>
                <a:spcPts val="0"/>
              </a:spcBef>
              <a:spcAft>
                <a:spcPts val="0"/>
              </a:spcAft>
              <a:buClr>
                <a:schemeClr val="dk1"/>
              </a:buClr>
              <a:buSzPts val="1800"/>
              <a:buChar char="●"/>
            </a:pPr>
            <a:r>
              <a:rPr lang="en">
                <a:solidFill>
                  <a:schemeClr val="dk1"/>
                </a:solidFill>
              </a:rPr>
              <a:t>Emotional resistance- avoidance of discomfort</a:t>
            </a:r>
            <a:endParaRPr>
              <a:solidFill>
                <a:schemeClr val="dk1"/>
              </a:solidFill>
            </a:endParaRPr>
          </a:p>
          <a:p>
            <a:pPr marL="457200" lvl="0" indent="-342900" algn="l" rtl="0">
              <a:spcBef>
                <a:spcPts val="0"/>
              </a:spcBef>
              <a:spcAft>
                <a:spcPts val="0"/>
              </a:spcAft>
              <a:buClr>
                <a:schemeClr val="dk1"/>
              </a:buClr>
              <a:buSzPts val="1800"/>
              <a:buChar char="●"/>
            </a:pPr>
            <a:r>
              <a:rPr lang="en">
                <a:solidFill>
                  <a:schemeClr val="dk1"/>
                </a:solidFill>
              </a:rPr>
              <a:t>Secondary gain- what do I get to not face, feel or experience?</a:t>
            </a:r>
            <a:endParaRPr>
              <a:solidFill>
                <a:schemeClr val="dk1"/>
              </a:solidFill>
            </a:endParaRPr>
          </a:p>
          <a:p>
            <a:pPr marL="457200" lvl="0" indent="-342900" algn="l" rtl="0">
              <a:spcBef>
                <a:spcPts val="0"/>
              </a:spcBef>
              <a:spcAft>
                <a:spcPts val="0"/>
              </a:spcAft>
              <a:buClr>
                <a:schemeClr val="dk1"/>
              </a:buClr>
              <a:buSzPts val="1800"/>
              <a:buChar char="●"/>
            </a:pPr>
            <a:r>
              <a:rPr lang="en">
                <a:solidFill>
                  <a:schemeClr val="dk1"/>
                </a:solidFill>
              </a:rPr>
              <a:t>Poor modeling- what I saw in childhood is interpreted as “this is what I’m supposed to do”</a:t>
            </a:r>
            <a:endParaRPr>
              <a:solidFill>
                <a:schemeClr val="dk1"/>
              </a:solidFill>
            </a:endParaRPr>
          </a:p>
          <a:p>
            <a:pPr marL="457200" lvl="0" indent="-342900" algn="l" rtl="0">
              <a:spcBef>
                <a:spcPts val="0"/>
              </a:spcBef>
              <a:spcAft>
                <a:spcPts val="0"/>
              </a:spcAft>
              <a:buClr>
                <a:schemeClr val="dk1"/>
              </a:buClr>
              <a:buSzPts val="1800"/>
              <a:buChar char="●"/>
            </a:pPr>
            <a:r>
              <a:rPr lang="en">
                <a:solidFill>
                  <a:schemeClr val="dk1"/>
                </a:solidFill>
              </a:rPr>
              <a:t>Insta-YES- anything automatic is a reaction not a choice. </a:t>
            </a:r>
            <a:endParaRPr>
              <a:solidFill>
                <a:schemeClr val="dk1"/>
              </a:solidFill>
            </a:endParaRPr>
          </a:p>
          <a:p>
            <a:pPr marL="457200" lvl="0" indent="-342900" algn="l" rtl="0">
              <a:spcBef>
                <a:spcPts val="0"/>
              </a:spcBef>
              <a:spcAft>
                <a:spcPts val="0"/>
              </a:spcAft>
              <a:buClr>
                <a:schemeClr val="dk1"/>
              </a:buClr>
              <a:buSzPts val="1800"/>
              <a:buChar char="●"/>
            </a:pPr>
            <a:r>
              <a:rPr lang="en">
                <a:solidFill>
                  <a:schemeClr val="dk1"/>
                </a:solidFill>
              </a:rPr>
              <a:t>Overgiving- am I giving from a place of love or fear or need?</a:t>
            </a:r>
            <a:endParaRPr>
              <a:solidFill>
                <a:schemeClr val="dk1"/>
              </a:solidFill>
            </a:endParaRPr>
          </a:p>
          <a:p>
            <a:pPr marL="457200" lvl="0" indent="-342900" algn="l" rtl="0">
              <a:spcBef>
                <a:spcPts val="0"/>
              </a:spcBef>
              <a:spcAft>
                <a:spcPts val="0"/>
              </a:spcAft>
              <a:buClr>
                <a:schemeClr val="dk1"/>
              </a:buClr>
              <a:buSzPts val="1800"/>
              <a:buChar char="●"/>
            </a:pPr>
            <a:r>
              <a:rPr lang="en">
                <a:solidFill>
                  <a:schemeClr val="dk1"/>
                </a:solidFill>
              </a:rPr>
              <a:t>Declining help/not asking for help when needed- covert control</a:t>
            </a:r>
            <a:endParaRPr>
              <a:solidFill>
                <a:schemeClr val="dk1"/>
              </a:solidFill>
            </a:endParaRPr>
          </a:p>
          <a:p>
            <a:pPr marL="457200" lvl="0" indent="-342900" algn="l" rtl="0">
              <a:spcBef>
                <a:spcPts val="0"/>
              </a:spcBef>
              <a:spcAft>
                <a:spcPts val="0"/>
              </a:spcAft>
              <a:buClr>
                <a:schemeClr val="dk1"/>
              </a:buClr>
              <a:buSzPts val="1800"/>
              <a:buChar char="●"/>
            </a:pPr>
            <a:r>
              <a:rPr lang="en">
                <a:solidFill>
                  <a:schemeClr val="dk1"/>
                </a:solidFill>
              </a:rPr>
              <a:t>Making excuses for others is self abandonment</a:t>
            </a:r>
            <a:endParaRPr>
              <a:solidFill>
                <a:schemeClr val="dk1"/>
              </a:solidFill>
            </a:endParaRPr>
          </a:p>
        </p:txBody>
      </p:sp>
      <p:grpSp>
        <p:nvGrpSpPr>
          <p:cNvPr id="157" name="Google Shape;157;p24"/>
          <p:cNvGrpSpPr/>
          <p:nvPr/>
        </p:nvGrpSpPr>
        <p:grpSpPr>
          <a:xfrm>
            <a:off x="6076487" y="1381234"/>
            <a:ext cx="1668968" cy="917599"/>
            <a:chOff x="4146100" y="2320924"/>
            <a:chExt cx="877711" cy="501667"/>
          </a:xfrm>
        </p:grpSpPr>
        <p:sp>
          <p:nvSpPr>
            <p:cNvPr id="158" name="Google Shape;158;p24"/>
            <p:cNvSpPr/>
            <p:nvPr/>
          </p:nvSpPr>
          <p:spPr>
            <a:xfrm rot="-4849725">
              <a:off x="4260045" y="2530110"/>
              <a:ext cx="368916" cy="137949"/>
            </a:xfrm>
            <a:prstGeom prst="rect">
              <a:avLst/>
            </a:prstGeom>
            <a:solidFill>
              <a:srgbClr val="FBBC0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rial"/>
                <a:ea typeface="Arial"/>
                <a:cs typeface="Arial"/>
                <a:sym typeface="Arial"/>
              </a:endParaRPr>
            </a:p>
          </p:txBody>
        </p:sp>
        <p:sp>
          <p:nvSpPr>
            <p:cNvPr id="159" name="Google Shape;159;p24"/>
            <p:cNvSpPr/>
            <p:nvPr/>
          </p:nvSpPr>
          <p:spPr>
            <a:xfrm rot="-4849725">
              <a:off x="4343807" y="2441185"/>
              <a:ext cx="368916" cy="343713"/>
            </a:xfrm>
            <a:prstGeom prst="ellipse">
              <a:avLst/>
            </a:prstGeom>
            <a:solidFill>
              <a:srgbClr val="FBBC0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rial"/>
                <a:ea typeface="Arial"/>
                <a:cs typeface="Arial"/>
                <a:sym typeface="Arial"/>
              </a:endParaRPr>
            </a:p>
          </p:txBody>
        </p:sp>
        <p:sp>
          <p:nvSpPr>
            <p:cNvPr id="160" name="Google Shape;160;p24"/>
            <p:cNvSpPr/>
            <p:nvPr/>
          </p:nvSpPr>
          <p:spPr>
            <a:xfrm rot="10753231">
              <a:off x="4301200" y="2664663"/>
              <a:ext cx="220520" cy="107707"/>
            </a:xfrm>
            <a:prstGeom prst="roundRect">
              <a:avLst>
                <a:gd name="adj" fmla="val 50000"/>
              </a:avLst>
            </a:prstGeom>
            <a:solidFill>
              <a:srgbClr val="FBBC0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rial"/>
                <a:ea typeface="Arial"/>
                <a:cs typeface="Arial"/>
                <a:sym typeface="Arial"/>
              </a:endParaRPr>
            </a:p>
          </p:txBody>
        </p:sp>
        <p:sp>
          <p:nvSpPr>
            <p:cNvPr id="161" name="Google Shape;161;p24"/>
            <p:cNvSpPr/>
            <p:nvPr/>
          </p:nvSpPr>
          <p:spPr>
            <a:xfrm rot="496992">
              <a:off x="4493490" y="2433910"/>
              <a:ext cx="127025" cy="95205"/>
            </a:xfrm>
            <a:prstGeom prst="roundRect">
              <a:avLst>
                <a:gd name="adj" fmla="val 50000"/>
              </a:avLst>
            </a:prstGeom>
            <a:solidFill>
              <a:srgbClr val="FBBC0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rial"/>
                <a:ea typeface="Arial"/>
                <a:cs typeface="Arial"/>
                <a:sym typeface="Arial"/>
              </a:endParaRPr>
            </a:p>
          </p:txBody>
        </p:sp>
        <p:sp>
          <p:nvSpPr>
            <p:cNvPr id="162" name="Google Shape;162;p24"/>
            <p:cNvSpPr/>
            <p:nvPr/>
          </p:nvSpPr>
          <p:spPr>
            <a:xfrm rot="-10529869">
              <a:off x="4287864" y="2581526"/>
              <a:ext cx="229308" cy="123972"/>
            </a:xfrm>
            <a:prstGeom prst="roundRect">
              <a:avLst>
                <a:gd name="adj" fmla="val 50000"/>
              </a:avLst>
            </a:prstGeom>
            <a:solidFill>
              <a:srgbClr val="FBBC0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rial"/>
                <a:ea typeface="Arial"/>
                <a:cs typeface="Arial"/>
                <a:sym typeface="Arial"/>
              </a:endParaRPr>
            </a:p>
          </p:txBody>
        </p:sp>
        <p:sp>
          <p:nvSpPr>
            <p:cNvPr id="163" name="Google Shape;163;p24"/>
            <p:cNvSpPr/>
            <p:nvPr/>
          </p:nvSpPr>
          <p:spPr>
            <a:xfrm rot="5275798">
              <a:off x="4418351" y="2698340"/>
              <a:ext cx="74749" cy="74749"/>
            </a:xfrm>
            <a:prstGeom prst="arc">
              <a:avLst>
                <a:gd name="adj1" fmla="val 16200000"/>
                <a:gd name="adj2" fmla="val 0"/>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rial"/>
                <a:ea typeface="Arial"/>
                <a:cs typeface="Arial"/>
                <a:sym typeface="Arial"/>
              </a:endParaRPr>
            </a:p>
          </p:txBody>
        </p:sp>
        <p:sp>
          <p:nvSpPr>
            <p:cNvPr id="164" name="Google Shape;164;p24"/>
            <p:cNvSpPr/>
            <p:nvPr/>
          </p:nvSpPr>
          <p:spPr>
            <a:xfrm rot="-124202">
              <a:off x="4418441" y="2698299"/>
              <a:ext cx="74749" cy="74749"/>
            </a:xfrm>
            <a:prstGeom prst="arc">
              <a:avLst>
                <a:gd name="adj1" fmla="val 16200000"/>
                <a:gd name="adj2" fmla="val 0"/>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rial"/>
                <a:ea typeface="Arial"/>
                <a:cs typeface="Arial"/>
                <a:sym typeface="Arial"/>
              </a:endParaRPr>
            </a:p>
          </p:txBody>
        </p:sp>
        <p:sp>
          <p:nvSpPr>
            <p:cNvPr id="165" name="Google Shape;165;p24"/>
            <p:cNvSpPr/>
            <p:nvPr/>
          </p:nvSpPr>
          <p:spPr>
            <a:xfrm rot="838535">
              <a:off x="4152446" y="2369196"/>
              <a:ext cx="412408" cy="102956"/>
            </a:xfrm>
            <a:prstGeom prst="roundRect">
              <a:avLst>
                <a:gd name="adj" fmla="val 50000"/>
              </a:avLst>
            </a:prstGeom>
            <a:solidFill>
              <a:srgbClr val="FBBC0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rial"/>
                <a:ea typeface="Arial"/>
                <a:cs typeface="Arial"/>
                <a:sym typeface="Arial"/>
              </a:endParaRPr>
            </a:p>
          </p:txBody>
        </p:sp>
        <p:sp>
          <p:nvSpPr>
            <p:cNvPr id="166" name="Google Shape;166;p24"/>
            <p:cNvSpPr/>
            <p:nvPr/>
          </p:nvSpPr>
          <p:spPr>
            <a:xfrm rot="-4518482">
              <a:off x="4501013" y="2425586"/>
              <a:ext cx="101726" cy="101726"/>
            </a:xfrm>
            <a:prstGeom prst="arc">
              <a:avLst>
                <a:gd name="adj1" fmla="val 16200000"/>
                <a:gd name="adj2" fmla="val 0"/>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rial"/>
                <a:ea typeface="Arial"/>
                <a:cs typeface="Arial"/>
                <a:sym typeface="Arial"/>
              </a:endParaRPr>
            </a:p>
          </p:txBody>
        </p:sp>
        <p:sp>
          <p:nvSpPr>
            <p:cNvPr id="167" name="Google Shape;167;p24"/>
            <p:cNvSpPr/>
            <p:nvPr/>
          </p:nvSpPr>
          <p:spPr>
            <a:xfrm rot="-9908683">
              <a:off x="4501019" y="2425590"/>
              <a:ext cx="101803" cy="101803"/>
            </a:xfrm>
            <a:prstGeom prst="arc">
              <a:avLst>
                <a:gd name="adj1" fmla="val 16200000"/>
                <a:gd name="adj2" fmla="val 0"/>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rial"/>
                <a:ea typeface="Arial"/>
                <a:cs typeface="Arial"/>
                <a:sym typeface="Arial"/>
              </a:endParaRPr>
            </a:p>
          </p:txBody>
        </p:sp>
        <p:cxnSp>
          <p:nvCxnSpPr>
            <p:cNvPr id="168" name="Google Shape;168;p24"/>
            <p:cNvCxnSpPr/>
            <p:nvPr/>
          </p:nvCxnSpPr>
          <p:spPr>
            <a:xfrm rot="-9008875" flipH="1">
              <a:off x="4539926" y="2513999"/>
              <a:ext cx="119334" cy="43536"/>
            </a:xfrm>
            <a:prstGeom prst="straightConnector1">
              <a:avLst/>
            </a:prstGeom>
            <a:noFill/>
            <a:ln w="9525" cap="flat" cmpd="sng">
              <a:solidFill>
                <a:srgbClr val="FFFFFF"/>
              </a:solidFill>
              <a:prstDash val="solid"/>
              <a:round/>
              <a:headEnd type="none" w="med" len="med"/>
              <a:tailEnd type="none" w="med" len="med"/>
            </a:ln>
          </p:spPr>
        </p:cxnSp>
        <p:sp>
          <p:nvSpPr>
            <p:cNvPr id="169" name="Google Shape;169;p24"/>
            <p:cNvSpPr/>
            <p:nvPr/>
          </p:nvSpPr>
          <p:spPr>
            <a:xfrm rot="-10352822">
              <a:off x="4287190" y="2477608"/>
              <a:ext cx="240532" cy="118553"/>
            </a:xfrm>
            <a:prstGeom prst="roundRect">
              <a:avLst>
                <a:gd name="adj" fmla="val 50000"/>
              </a:avLst>
            </a:prstGeom>
            <a:solidFill>
              <a:srgbClr val="FBBC0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rial"/>
                <a:ea typeface="Arial"/>
                <a:cs typeface="Arial"/>
                <a:sym typeface="Arial"/>
              </a:endParaRPr>
            </a:p>
          </p:txBody>
        </p:sp>
        <p:sp>
          <p:nvSpPr>
            <p:cNvPr id="170" name="Google Shape;170;p24"/>
            <p:cNvSpPr/>
            <p:nvPr/>
          </p:nvSpPr>
          <p:spPr>
            <a:xfrm rot="6295885">
              <a:off x="4422644" y="2489490"/>
              <a:ext cx="107117" cy="107117"/>
            </a:xfrm>
            <a:prstGeom prst="arc">
              <a:avLst>
                <a:gd name="adj1" fmla="val 16200000"/>
                <a:gd name="adj2" fmla="val 0"/>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rial"/>
                <a:ea typeface="Arial"/>
                <a:cs typeface="Arial"/>
                <a:sym typeface="Arial"/>
              </a:endParaRPr>
            </a:p>
          </p:txBody>
        </p:sp>
        <p:sp>
          <p:nvSpPr>
            <p:cNvPr id="171" name="Google Shape;171;p24"/>
            <p:cNvSpPr/>
            <p:nvPr/>
          </p:nvSpPr>
          <p:spPr>
            <a:xfrm rot="905181">
              <a:off x="4422649" y="2489418"/>
              <a:ext cx="107194" cy="107194"/>
            </a:xfrm>
            <a:prstGeom prst="arc">
              <a:avLst>
                <a:gd name="adj1" fmla="val 16200000"/>
                <a:gd name="adj2" fmla="val 0"/>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rial"/>
                <a:ea typeface="Arial"/>
                <a:cs typeface="Arial"/>
                <a:sym typeface="Arial"/>
              </a:endParaRPr>
            </a:p>
          </p:txBody>
        </p:sp>
        <p:cxnSp>
          <p:nvCxnSpPr>
            <p:cNvPr id="172" name="Google Shape;172;p24"/>
            <p:cNvCxnSpPr/>
            <p:nvPr/>
          </p:nvCxnSpPr>
          <p:spPr>
            <a:xfrm rot="10800000">
              <a:off x="4312757" y="2582025"/>
              <a:ext cx="159000" cy="14700"/>
            </a:xfrm>
            <a:prstGeom prst="straightConnector1">
              <a:avLst/>
            </a:prstGeom>
            <a:noFill/>
            <a:ln w="9525" cap="flat" cmpd="sng">
              <a:solidFill>
                <a:srgbClr val="FFFFFF"/>
              </a:solidFill>
              <a:prstDash val="solid"/>
              <a:round/>
              <a:headEnd type="none" w="med" len="med"/>
              <a:tailEnd type="none" w="med" len="med"/>
            </a:ln>
          </p:spPr>
        </p:cxnSp>
        <p:cxnSp>
          <p:nvCxnSpPr>
            <p:cNvPr id="173" name="Google Shape;173;p24"/>
            <p:cNvCxnSpPr/>
            <p:nvPr/>
          </p:nvCxnSpPr>
          <p:spPr>
            <a:xfrm rot="10800000">
              <a:off x="4316273" y="2468934"/>
              <a:ext cx="175800" cy="23100"/>
            </a:xfrm>
            <a:prstGeom prst="straightConnector1">
              <a:avLst/>
            </a:prstGeom>
            <a:noFill/>
            <a:ln w="9525" cap="flat" cmpd="sng">
              <a:solidFill>
                <a:srgbClr val="FFFFFF"/>
              </a:solidFill>
              <a:prstDash val="solid"/>
              <a:round/>
              <a:headEnd type="none" w="med" len="med"/>
              <a:tailEnd type="none" w="med" len="med"/>
            </a:ln>
          </p:spPr>
        </p:cxnSp>
        <p:sp>
          <p:nvSpPr>
            <p:cNvPr id="174" name="Google Shape;174;p24"/>
            <p:cNvSpPr/>
            <p:nvPr/>
          </p:nvSpPr>
          <p:spPr>
            <a:xfrm rot="5959416">
              <a:off x="4418278" y="2595263"/>
              <a:ext cx="101845" cy="101845"/>
            </a:xfrm>
            <a:prstGeom prst="arc">
              <a:avLst>
                <a:gd name="adj1" fmla="val 16200000"/>
                <a:gd name="adj2" fmla="val 0"/>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rial"/>
                <a:ea typeface="Arial"/>
                <a:cs typeface="Arial"/>
                <a:sym typeface="Arial"/>
              </a:endParaRPr>
            </a:p>
          </p:txBody>
        </p:sp>
        <p:sp>
          <p:nvSpPr>
            <p:cNvPr id="175" name="Google Shape;175;p24"/>
            <p:cNvSpPr/>
            <p:nvPr/>
          </p:nvSpPr>
          <p:spPr>
            <a:xfrm rot="561402">
              <a:off x="4412700" y="2594882"/>
              <a:ext cx="107024" cy="107024"/>
            </a:xfrm>
            <a:prstGeom prst="arc">
              <a:avLst>
                <a:gd name="adj1" fmla="val 16200000"/>
                <a:gd name="adj2" fmla="val 0"/>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rial"/>
                <a:ea typeface="Arial"/>
                <a:cs typeface="Arial"/>
                <a:sym typeface="Arial"/>
              </a:endParaRPr>
            </a:p>
          </p:txBody>
        </p:sp>
        <p:cxnSp>
          <p:nvCxnSpPr>
            <p:cNvPr id="176" name="Google Shape;176;p24"/>
            <p:cNvCxnSpPr>
              <a:stCxn id="174" idx="2"/>
            </p:cNvCxnSpPr>
            <p:nvPr/>
          </p:nvCxnSpPr>
          <p:spPr>
            <a:xfrm rot="10800000">
              <a:off x="4303451" y="2689236"/>
              <a:ext cx="157500" cy="7200"/>
            </a:xfrm>
            <a:prstGeom prst="straightConnector1">
              <a:avLst/>
            </a:prstGeom>
            <a:noFill/>
            <a:ln w="9525" cap="flat" cmpd="sng">
              <a:solidFill>
                <a:srgbClr val="FFFFFF"/>
              </a:solidFill>
              <a:prstDash val="solid"/>
              <a:round/>
              <a:headEnd type="none" w="med" len="med"/>
              <a:tailEnd type="none" w="med" len="med"/>
            </a:ln>
          </p:spPr>
        </p:cxnSp>
        <p:sp>
          <p:nvSpPr>
            <p:cNvPr id="177" name="Google Shape;177;p24"/>
            <p:cNvSpPr/>
            <p:nvPr/>
          </p:nvSpPr>
          <p:spPr>
            <a:xfrm rot="-455883">
              <a:off x="4583539" y="2566695"/>
              <a:ext cx="333528" cy="152908"/>
            </a:xfrm>
            <a:prstGeom prst="rect">
              <a:avLst/>
            </a:prstGeom>
            <a:solidFill>
              <a:srgbClr val="20212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34A853"/>
                </a:solidFill>
              </a:endParaRPr>
            </a:p>
          </p:txBody>
        </p:sp>
        <p:sp>
          <p:nvSpPr>
            <p:cNvPr id="178" name="Google Shape;178;p24"/>
            <p:cNvSpPr txBox="1"/>
            <p:nvPr/>
          </p:nvSpPr>
          <p:spPr>
            <a:xfrm rot="-339749">
              <a:off x="4551834" y="2533846"/>
              <a:ext cx="462155" cy="218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rgbClr val="FFFFFF"/>
                  </a:solidFill>
                  <a:latin typeface="DM Mono"/>
                  <a:ea typeface="DM Mono"/>
                  <a:cs typeface="DM Mono"/>
                  <a:sym typeface="DM Mono"/>
                </a:rPr>
                <a:t>Top 5</a:t>
              </a:r>
              <a:endParaRPr b="1">
                <a:solidFill>
                  <a:srgbClr val="FFFFFF"/>
                </a:solidFill>
                <a:latin typeface="DM Mono"/>
                <a:ea typeface="DM Mono"/>
                <a:cs typeface="DM Mono"/>
                <a:sym typeface="DM Mono"/>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2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Limiting Beliefs</a:t>
            </a:r>
            <a:endParaRPr/>
          </a:p>
        </p:txBody>
      </p:sp>
      <p:sp>
        <p:nvSpPr>
          <p:cNvPr id="184" name="Google Shape;184;p25"/>
          <p:cNvSpPr txBox="1">
            <a:spLocks noGrp="1"/>
          </p:cNvSpPr>
          <p:nvPr>
            <p:ph type="body" idx="1"/>
          </p:nvPr>
        </p:nvSpPr>
        <p:spPr>
          <a:xfrm>
            <a:off x="311700" y="910800"/>
            <a:ext cx="8520600" cy="36582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Clr>
                <a:schemeClr val="dk1"/>
              </a:buClr>
              <a:buSzPts val="1800"/>
              <a:buChar char="➔"/>
            </a:pPr>
            <a:r>
              <a:rPr lang="en">
                <a:solidFill>
                  <a:schemeClr val="dk1"/>
                </a:solidFill>
              </a:rPr>
              <a:t>Often children construct a narrative in order to try to make sense of difficult circumstances.</a:t>
            </a:r>
            <a:endParaRPr>
              <a:solidFill>
                <a:schemeClr val="dk1"/>
              </a:solidFill>
            </a:endParaRPr>
          </a:p>
          <a:p>
            <a:pPr marL="457200" lvl="0" indent="-342900" algn="l" rtl="0">
              <a:spcBef>
                <a:spcPts val="0"/>
              </a:spcBef>
              <a:spcAft>
                <a:spcPts val="0"/>
              </a:spcAft>
              <a:buClr>
                <a:schemeClr val="dk1"/>
              </a:buClr>
              <a:buSzPts val="1800"/>
              <a:buChar char="➔"/>
            </a:pPr>
            <a:r>
              <a:rPr lang="en">
                <a:solidFill>
                  <a:schemeClr val="dk1"/>
                </a:solidFill>
              </a:rPr>
              <a:t>Often unconscious, these beliefs become embedded in our blueprint.</a:t>
            </a:r>
            <a:endParaRPr>
              <a:solidFill>
                <a:schemeClr val="dk1"/>
              </a:solidFill>
            </a:endParaRPr>
          </a:p>
          <a:p>
            <a:pPr marL="457200" lvl="0" indent="-342900" algn="l" rtl="0">
              <a:spcBef>
                <a:spcPts val="0"/>
              </a:spcBef>
              <a:spcAft>
                <a:spcPts val="0"/>
              </a:spcAft>
              <a:buClr>
                <a:schemeClr val="dk1"/>
              </a:buClr>
              <a:buSzPts val="1800"/>
              <a:buChar char="➔"/>
            </a:pPr>
            <a:r>
              <a:rPr lang="en">
                <a:solidFill>
                  <a:schemeClr val="dk1"/>
                </a:solidFill>
              </a:rPr>
              <a:t>Impact our behavior </a:t>
            </a:r>
            <a:endParaRPr>
              <a:solidFill>
                <a:schemeClr val="dk1"/>
              </a:solidFill>
            </a:endParaRPr>
          </a:p>
          <a:p>
            <a:pPr marL="457200" lvl="0" indent="-342900" algn="l" rtl="0">
              <a:spcBef>
                <a:spcPts val="0"/>
              </a:spcBef>
              <a:spcAft>
                <a:spcPts val="0"/>
              </a:spcAft>
              <a:buClr>
                <a:schemeClr val="dk1"/>
              </a:buClr>
              <a:buSzPts val="1800"/>
              <a:buChar char="➔"/>
            </a:pPr>
            <a:r>
              <a:rPr lang="en">
                <a:solidFill>
                  <a:schemeClr val="dk1"/>
                </a:solidFill>
              </a:rPr>
              <a:t>Negatively impacts </a:t>
            </a:r>
            <a:endParaRPr>
              <a:solidFill>
                <a:schemeClr val="dk1"/>
              </a:solidFill>
            </a:endParaRPr>
          </a:p>
          <a:p>
            <a:pPr marL="914400" lvl="1" indent="-329079" algn="l" rtl="0">
              <a:spcBef>
                <a:spcPts val="0"/>
              </a:spcBef>
              <a:spcAft>
                <a:spcPts val="0"/>
              </a:spcAft>
              <a:buClr>
                <a:schemeClr val="dk1"/>
              </a:buClr>
              <a:buSzPts val="1582"/>
              <a:buChar char="◆"/>
            </a:pPr>
            <a:r>
              <a:rPr lang="en" sz="1582">
                <a:solidFill>
                  <a:schemeClr val="dk1"/>
                </a:solidFill>
              </a:rPr>
              <a:t>Self-esteem</a:t>
            </a:r>
            <a:endParaRPr sz="1582">
              <a:solidFill>
                <a:schemeClr val="dk1"/>
              </a:solidFill>
            </a:endParaRPr>
          </a:p>
          <a:p>
            <a:pPr marL="914400" lvl="1" indent="-329079" algn="l" rtl="0">
              <a:spcBef>
                <a:spcPts val="0"/>
              </a:spcBef>
              <a:spcAft>
                <a:spcPts val="0"/>
              </a:spcAft>
              <a:buClr>
                <a:schemeClr val="dk1"/>
              </a:buClr>
              <a:buSzPts val="1582"/>
              <a:buChar char="◆"/>
            </a:pPr>
            <a:r>
              <a:rPr lang="en" sz="1582">
                <a:solidFill>
                  <a:schemeClr val="dk1"/>
                </a:solidFill>
              </a:rPr>
              <a:t>Level of worthiness</a:t>
            </a:r>
            <a:endParaRPr sz="1582">
              <a:solidFill>
                <a:schemeClr val="dk1"/>
              </a:solidFill>
            </a:endParaRPr>
          </a:p>
          <a:p>
            <a:pPr marL="914400" lvl="1" indent="-329079" algn="l" rtl="0">
              <a:spcBef>
                <a:spcPts val="0"/>
              </a:spcBef>
              <a:spcAft>
                <a:spcPts val="0"/>
              </a:spcAft>
              <a:buClr>
                <a:schemeClr val="dk1"/>
              </a:buClr>
              <a:buSzPts val="1582"/>
              <a:buChar char="◆"/>
            </a:pPr>
            <a:r>
              <a:rPr lang="en" sz="1582">
                <a:solidFill>
                  <a:schemeClr val="dk1"/>
                </a:solidFill>
              </a:rPr>
              <a:t>Quality of life </a:t>
            </a:r>
            <a:endParaRPr sz="1582">
              <a:solidFill>
                <a:schemeClr val="dk1"/>
              </a:solidFill>
            </a:endParaRPr>
          </a:p>
          <a:p>
            <a:pPr marL="914400" lvl="1" indent="-329079" algn="l" rtl="0">
              <a:spcBef>
                <a:spcPts val="0"/>
              </a:spcBef>
              <a:spcAft>
                <a:spcPts val="0"/>
              </a:spcAft>
              <a:buClr>
                <a:schemeClr val="dk1"/>
              </a:buClr>
              <a:buSzPts val="1582"/>
              <a:buChar char="◆"/>
            </a:pPr>
            <a:r>
              <a:rPr lang="en" sz="1582">
                <a:solidFill>
                  <a:schemeClr val="dk1"/>
                </a:solidFill>
              </a:rPr>
              <a:t>Relationships</a:t>
            </a:r>
            <a:endParaRPr sz="1582">
              <a:solidFill>
                <a:schemeClr val="dk1"/>
              </a:solidFill>
            </a:endParaRPr>
          </a:p>
        </p:txBody>
      </p:sp>
      <p:pic>
        <p:nvPicPr>
          <p:cNvPr id="185" name="Google Shape;185;p25" descr="Psychosocial Theory – The Whole Child: Development in the Early Years"/>
          <p:cNvPicPr preferRelativeResize="0"/>
          <p:nvPr/>
        </p:nvPicPr>
        <p:blipFill rotWithShape="1">
          <a:blip r:embed="rId3">
            <a:alphaModFix/>
          </a:blip>
          <a:srcRect t="38714"/>
          <a:stretch/>
        </p:blipFill>
        <p:spPr>
          <a:xfrm>
            <a:off x="3171150" y="2016600"/>
            <a:ext cx="5972849" cy="30885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Repeating Boundary Patterns</a:t>
            </a:r>
            <a:endParaRPr/>
          </a:p>
        </p:txBody>
      </p:sp>
      <p:sp>
        <p:nvSpPr>
          <p:cNvPr id="191" name="Google Shape;191;p26"/>
          <p:cNvSpPr txBox="1">
            <a:spLocks noGrp="1"/>
          </p:cNvSpPr>
          <p:nvPr>
            <p:ph type="body" idx="1"/>
          </p:nvPr>
        </p:nvSpPr>
        <p:spPr>
          <a:xfrm>
            <a:off x="311700" y="1152475"/>
            <a:ext cx="7725900" cy="3416400"/>
          </a:xfrm>
          <a:prstGeom prst="rect">
            <a:avLst/>
          </a:prstGeom>
        </p:spPr>
        <p:txBody>
          <a:bodyPr spcFirstLastPara="1" wrap="square" lIns="91425" tIns="91425" rIns="91425" bIns="91425" anchor="t" anchorCtr="0">
            <a:normAutofit fontScale="92500" lnSpcReduction="20000"/>
          </a:bodyPr>
          <a:lstStyle/>
          <a:p>
            <a:pPr marL="0" lvl="0" indent="0" algn="l" rtl="0">
              <a:spcBef>
                <a:spcPts val="0"/>
              </a:spcBef>
              <a:spcAft>
                <a:spcPts val="0"/>
              </a:spcAft>
              <a:buNone/>
            </a:pPr>
            <a:r>
              <a:rPr lang="en">
                <a:solidFill>
                  <a:schemeClr val="dk1"/>
                </a:solidFill>
              </a:rPr>
              <a:t>Present day dysfunction mirror a painful past experience. </a:t>
            </a:r>
            <a:endParaRPr>
              <a:solidFill>
                <a:schemeClr val="dk1"/>
              </a:solidFill>
            </a:endParaRPr>
          </a:p>
          <a:p>
            <a:pPr marL="0" lvl="0" indent="0" algn="l" rtl="0">
              <a:spcBef>
                <a:spcPts val="1200"/>
              </a:spcBef>
              <a:spcAft>
                <a:spcPts val="0"/>
              </a:spcAft>
              <a:buNone/>
            </a:pPr>
            <a:r>
              <a:rPr lang="en">
                <a:solidFill>
                  <a:schemeClr val="dk1"/>
                </a:solidFill>
              </a:rPr>
              <a:t>The child within seeks a do-over.</a:t>
            </a:r>
            <a:endParaRPr>
              <a:solidFill>
                <a:schemeClr val="dk1"/>
              </a:solidFill>
            </a:endParaRPr>
          </a:p>
          <a:p>
            <a:pPr marL="0" lvl="0" indent="0" algn="l" rtl="0">
              <a:spcBef>
                <a:spcPts val="1200"/>
              </a:spcBef>
              <a:spcAft>
                <a:spcPts val="0"/>
              </a:spcAft>
              <a:buNone/>
            </a:pPr>
            <a:r>
              <a:rPr lang="en">
                <a:solidFill>
                  <a:schemeClr val="dk1"/>
                </a:solidFill>
              </a:rPr>
              <a:t>Now is not then.</a:t>
            </a:r>
            <a:endParaRPr>
              <a:solidFill>
                <a:schemeClr val="dk1"/>
              </a:solidFill>
            </a:endParaRPr>
          </a:p>
          <a:p>
            <a:pPr marL="0" lvl="0" indent="0" algn="l" rtl="0">
              <a:spcBef>
                <a:spcPts val="1200"/>
              </a:spcBef>
              <a:spcAft>
                <a:spcPts val="0"/>
              </a:spcAft>
              <a:buNone/>
            </a:pPr>
            <a:r>
              <a:rPr lang="en" b="1">
                <a:solidFill>
                  <a:schemeClr val="dk1"/>
                </a:solidFill>
              </a:rPr>
              <a:t>Strategy: Use the 3 Q’s for Clarity</a:t>
            </a:r>
            <a:endParaRPr b="1">
              <a:solidFill>
                <a:schemeClr val="dk1"/>
              </a:solidFill>
            </a:endParaRPr>
          </a:p>
          <a:p>
            <a:pPr marL="0" lvl="0" indent="0" algn="l" rtl="0">
              <a:spcBef>
                <a:spcPts val="1200"/>
              </a:spcBef>
              <a:spcAft>
                <a:spcPts val="0"/>
              </a:spcAft>
              <a:buNone/>
            </a:pPr>
            <a:r>
              <a:rPr lang="en">
                <a:solidFill>
                  <a:schemeClr val="dk1"/>
                </a:solidFill>
              </a:rPr>
              <a:t>	Who does this person remind me of?</a:t>
            </a:r>
            <a:br>
              <a:rPr lang="en">
                <a:solidFill>
                  <a:schemeClr val="dk1"/>
                </a:solidFill>
              </a:rPr>
            </a:br>
            <a:r>
              <a:rPr lang="en">
                <a:solidFill>
                  <a:schemeClr val="dk1"/>
                </a:solidFill>
              </a:rPr>
              <a:t>	Where have I felt this way before?</a:t>
            </a:r>
            <a:br>
              <a:rPr lang="en">
                <a:solidFill>
                  <a:schemeClr val="dk1"/>
                </a:solidFill>
              </a:rPr>
            </a:br>
            <a:r>
              <a:rPr lang="en">
                <a:solidFill>
                  <a:schemeClr val="dk1"/>
                </a:solidFill>
              </a:rPr>
              <a:t>	How is this behavioral or situational dynamic</a:t>
            </a:r>
            <a:br>
              <a:rPr lang="en">
                <a:solidFill>
                  <a:schemeClr val="dk1"/>
                </a:solidFill>
              </a:rPr>
            </a:br>
            <a:r>
              <a:rPr lang="en">
                <a:solidFill>
                  <a:schemeClr val="dk1"/>
                </a:solidFill>
              </a:rPr>
              <a:t>		familiar to me?</a:t>
            </a:r>
            <a:endParaRPr>
              <a:solidFill>
                <a:schemeClr val="dk1"/>
              </a:solidFill>
            </a:endParaRPr>
          </a:p>
          <a:p>
            <a:pPr marL="0" lvl="0" indent="0" algn="l" rtl="0">
              <a:spcBef>
                <a:spcPts val="1200"/>
              </a:spcBef>
              <a:spcAft>
                <a:spcPts val="1200"/>
              </a:spcAft>
              <a:buNone/>
            </a:pPr>
            <a:r>
              <a:rPr lang="en">
                <a:solidFill>
                  <a:schemeClr val="dk1"/>
                </a:solidFill>
              </a:rPr>
              <a:t>When in conflict/feeling let down/relationship issues</a:t>
            </a:r>
            <a:br>
              <a:rPr lang="en">
                <a:solidFill>
                  <a:schemeClr val="dk1"/>
                </a:solidFill>
              </a:rPr>
            </a:br>
            <a:r>
              <a:rPr lang="en">
                <a:solidFill>
                  <a:schemeClr val="dk1"/>
                </a:solidFill>
              </a:rPr>
              <a:t>arise, </a:t>
            </a:r>
            <a:r>
              <a:rPr lang="en" b="1" u="sng">
                <a:solidFill>
                  <a:schemeClr val="dk1"/>
                </a:solidFill>
              </a:rPr>
              <a:t>ask: who do I become and who do they become?</a:t>
            </a:r>
            <a:endParaRPr b="1" u="sng">
              <a:solidFill>
                <a:schemeClr val="dk1"/>
              </a:solidFill>
            </a:endParaRPr>
          </a:p>
        </p:txBody>
      </p:sp>
      <p:pic>
        <p:nvPicPr>
          <p:cNvPr id="192" name="Google Shape;192;p26" descr="Mature woman holding a hand mirror (Provided by Getty Images)"/>
          <p:cNvPicPr preferRelativeResize="0"/>
          <p:nvPr/>
        </p:nvPicPr>
        <p:blipFill rotWithShape="1">
          <a:blip r:embed="rId3">
            <a:alphaModFix/>
          </a:blip>
          <a:srcRect t="26035"/>
          <a:stretch/>
        </p:blipFill>
        <p:spPr>
          <a:xfrm>
            <a:off x="5942050" y="1592900"/>
            <a:ext cx="3201948" cy="3550602"/>
          </a:xfrm>
          <a:prstGeom prst="rect">
            <a:avLst/>
          </a:prstGeom>
          <a:noFill/>
          <a:ln>
            <a:noFill/>
          </a:ln>
        </p:spPr>
      </p:pic>
      <p:sp>
        <p:nvSpPr>
          <p:cNvPr id="193" name="Google Shape;193;p26"/>
          <p:cNvSpPr txBox="1"/>
          <p:nvPr/>
        </p:nvSpPr>
        <p:spPr>
          <a:xfrm>
            <a:off x="6680975" y="2571750"/>
            <a:ext cx="985200" cy="945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 sz="2300" b="1">
                <a:solidFill>
                  <a:schemeClr val="dk1"/>
                </a:solidFill>
                <a:latin typeface="Lexend"/>
                <a:ea typeface="Lexend"/>
                <a:cs typeface="Lexend"/>
                <a:sym typeface="Lexend"/>
              </a:rPr>
              <a:t>The </a:t>
            </a:r>
            <a:br>
              <a:rPr lang="en" sz="2300" b="1">
                <a:solidFill>
                  <a:schemeClr val="dk1"/>
                </a:solidFill>
                <a:latin typeface="Lexend"/>
                <a:ea typeface="Lexend"/>
                <a:cs typeface="Lexend"/>
                <a:sym typeface="Lexend"/>
              </a:rPr>
            </a:br>
            <a:r>
              <a:rPr lang="en" sz="2300" b="1">
                <a:solidFill>
                  <a:schemeClr val="dk1"/>
                </a:solidFill>
                <a:latin typeface="Lexend"/>
                <a:ea typeface="Lexend"/>
                <a:cs typeface="Lexend"/>
                <a:sym typeface="Lexend"/>
              </a:rPr>
              <a:t>3 Q’s</a:t>
            </a:r>
            <a:endParaRPr sz="1900" b="1">
              <a:solidFill>
                <a:schemeClr val="dk1"/>
              </a:solidFill>
              <a:latin typeface="Lexend"/>
              <a:ea typeface="Lexend"/>
              <a:cs typeface="Lexend"/>
              <a:sym typeface="Lexen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27"/>
          <p:cNvSpPr txBox="1">
            <a:spLocks noGrp="1"/>
          </p:cNvSpPr>
          <p:nvPr>
            <p:ph type="title"/>
          </p:nvPr>
        </p:nvSpPr>
        <p:spPr>
          <a:xfrm>
            <a:off x="311700" y="460600"/>
            <a:ext cx="8520600" cy="572700"/>
          </a:xfrm>
          <a:prstGeom prst="rect">
            <a:avLst/>
          </a:prstGeom>
        </p:spPr>
        <p:txBody>
          <a:bodyPr spcFirstLastPara="1" wrap="square" lIns="91425" tIns="91425" rIns="91425" bIns="91425" anchor="t" anchorCtr="0">
            <a:normAutofit/>
          </a:bodyPr>
          <a:lstStyle/>
          <a:p>
            <a:pPr marL="0" lvl="0" indent="0" algn="l" rtl="0">
              <a:lnSpc>
                <a:spcPct val="115000"/>
              </a:lnSpc>
              <a:spcBef>
                <a:spcPts val="0"/>
              </a:spcBef>
              <a:spcAft>
                <a:spcPts val="1200"/>
              </a:spcAft>
              <a:buClr>
                <a:schemeClr val="dk1"/>
              </a:buClr>
              <a:buSzPts val="1100"/>
              <a:buFont typeface="Arial"/>
              <a:buNone/>
            </a:pPr>
            <a:r>
              <a:rPr lang="en" sz="2300"/>
              <a:t>Know yourself to know your boundaries </a:t>
            </a:r>
            <a:endParaRPr sz="3300"/>
          </a:p>
        </p:txBody>
      </p:sp>
      <p:sp>
        <p:nvSpPr>
          <p:cNvPr id="199" name="Google Shape;199;p27"/>
          <p:cNvSpPr txBox="1">
            <a:spLocks noGrp="1"/>
          </p:cNvSpPr>
          <p:nvPr>
            <p:ph type="body" idx="1"/>
          </p:nvPr>
        </p:nvSpPr>
        <p:spPr>
          <a:xfrm>
            <a:off x="311700" y="11368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solidFill>
                  <a:schemeClr val="dk1"/>
                </a:solidFill>
              </a:rPr>
              <a:t>You define your preferences, desires, limits and deal breakers.</a:t>
            </a:r>
            <a:br>
              <a:rPr lang="en">
                <a:solidFill>
                  <a:schemeClr val="dk1"/>
                </a:solidFill>
              </a:rPr>
            </a:br>
            <a:r>
              <a:rPr lang="en">
                <a:solidFill>
                  <a:schemeClr val="dk1"/>
                </a:solidFill>
              </a:rPr>
              <a:t>You need to communicate them.</a:t>
            </a:r>
            <a:br>
              <a:rPr lang="en">
                <a:solidFill>
                  <a:schemeClr val="dk1"/>
                </a:solidFill>
              </a:rPr>
            </a:br>
            <a:endParaRPr>
              <a:solidFill>
                <a:schemeClr val="dk1"/>
              </a:solidFill>
            </a:endParaRPr>
          </a:p>
          <a:p>
            <a:pPr marL="0" lvl="0" indent="0" algn="l" rtl="0">
              <a:spcBef>
                <a:spcPts val="1200"/>
              </a:spcBef>
              <a:spcAft>
                <a:spcPts val="0"/>
              </a:spcAft>
              <a:buNone/>
            </a:pPr>
            <a:r>
              <a:rPr lang="en" b="1">
                <a:solidFill>
                  <a:schemeClr val="dk1"/>
                </a:solidFill>
              </a:rPr>
              <a:t>Preferences</a:t>
            </a:r>
            <a:r>
              <a:rPr lang="en">
                <a:solidFill>
                  <a:schemeClr val="dk1"/>
                </a:solidFill>
              </a:rPr>
              <a:t>: Nice to have; not crucial.</a:t>
            </a:r>
            <a:endParaRPr>
              <a:solidFill>
                <a:schemeClr val="dk1"/>
              </a:solidFill>
            </a:endParaRPr>
          </a:p>
          <a:p>
            <a:pPr marL="0" lvl="0" indent="0" algn="l" rtl="0">
              <a:spcBef>
                <a:spcPts val="1200"/>
              </a:spcBef>
              <a:spcAft>
                <a:spcPts val="0"/>
              </a:spcAft>
              <a:buNone/>
            </a:pPr>
            <a:r>
              <a:rPr lang="en" b="1">
                <a:solidFill>
                  <a:schemeClr val="dk1"/>
                </a:solidFill>
              </a:rPr>
              <a:t>Desires</a:t>
            </a:r>
            <a:r>
              <a:rPr lang="en">
                <a:solidFill>
                  <a:schemeClr val="dk1"/>
                </a:solidFill>
              </a:rPr>
              <a:t>: Things you want; worth negotiating for </a:t>
            </a:r>
            <a:endParaRPr>
              <a:solidFill>
                <a:schemeClr val="dk1"/>
              </a:solidFill>
            </a:endParaRPr>
          </a:p>
          <a:p>
            <a:pPr marL="0" lvl="0" indent="0" algn="l" rtl="0">
              <a:spcBef>
                <a:spcPts val="1200"/>
              </a:spcBef>
              <a:spcAft>
                <a:spcPts val="0"/>
              </a:spcAft>
              <a:buNone/>
            </a:pPr>
            <a:r>
              <a:rPr lang="en" b="1">
                <a:solidFill>
                  <a:schemeClr val="dk1"/>
                </a:solidFill>
              </a:rPr>
              <a:t>Limits</a:t>
            </a:r>
            <a:r>
              <a:rPr lang="en">
                <a:solidFill>
                  <a:schemeClr val="dk1"/>
                </a:solidFill>
              </a:rPr>
              <a:t>: What you are willing or not willing to do.</a:t>
            </a:r>
            <a:endParaRPr>
              <a:solidFill>
                <a:schemeClr val="dk1"/>
              </a:solidFill>
            </a:endParaRPr>
          </a:p>
          <a:p>
            <a:pPr marL="0" lvl="0" indent="0" algn="l" rtl="0">
              <a:spcBef>
                <a:spcPts val="1200"/>
              </a:spcBef>
              <a:spcAft>
                <a:spcPts val="1200"/>
              </a:spcAft>
              <a:buNone/>
            </a:pPr>
            <a:r>
              <a:rPr lang="en" b="1">
                <a:solidFill>
                  <a:schemeClr val="dk1"/>
                </a:solidFill>
              </a:rPr>
              <a:t>Deal Breakers</a:t>
            </a:r>
            <a:r>
              <a:rPr lang="en">
                <a:solidFill>
                  <a:schemeClr val="dk1"/>
                </a:solidFill>
              </a:rPr>
              <a:t>: Non-negotiable boundaries; must haves.</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2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lnSpc>
                <a:spcPct val="115000"/>
              </a:lnSpc>
              <a:spcBef>
                <a:spcPts val="0"/>
              </a:spcBef>
              <a:spcAft>
                <a:spcPts val="1200"/>
              </a:spcAft>
              <a:buClr>
                <a:schemeClr val="dk1"/>
              </a:buClr>
              <a:buSzPct val="36666"/>
              <a:buFont typeface="Arial"/>
              <a:buNone/>
            </a:pPr>
            <a:r>
              <a:rPr lang="en" sz="3000"/>
              <a:t>Exercise:</a:t>
            </a:r>
            <a:endParaRPr/>
          </a:p>
        </p:txBody>
      </p:sp>
      <p:sp>
        <p:nvSpPr>
          <p:cNvPr id="205" name="Google Shape;205;p28"/>
          <p:cNvSpPr txBox="1">
            <a:spLocks noGrp="1"/>
          </p:cNvSpPr>
          <p:nvPr>
            <p:ph type="body" idx="1"/>
          </p:nvPr>
        </p:nvSpPr>
        <p:spPr>
          <a:xfrm>
            <a:off x="311700" y="1152475"/>
            <a:ext cx="3774000" cy="3416400"/>
          </a:xfrm>
          <a:prstGeom prst="rect">
            <a:avLst/>
          </a:prstGeom>
        </p:spPr>
        <p:txBody>
          <a:bodyPr spcFirstLastPara="1" wrap="square" lIns="91425" tIns="91425" rIns="91425" bIns="91425" anchor="t" anchorCtr="0">
            <a:normAutofit fontScale="85000" lnSpcReduction="20000"/>
          </a:bodyPr>
          <a:lstStyle/>
          <a:p>
            <a:pPr marL="457200" lvl="0" indent="-390525" algn="l" rtl="0">
              <a:spcBef>
                <a:spcPts val="0"/>
              </a:spcBef>
              <a:spcAft>
                <a:spcPts val="0"/>
              </a:spcAft>
              <a:buClr>
                <a:srgbClr val="38761D"/>
              </a:buClr>
              <a:buSzPct val="100000"/>
              <a:buChar char="●"/>
            </a:pPr>
            <a:r>
              <a:rPr lang="en" sz="3000">
                <a:solidFill>
                  <a:srgbClr val="38761D"/>
                </a:solidFill>
              </a:rPr>
              <a:t>What’s okay: </a:t>
            </a:r>
            <a:endParaRPr sz="3000">
              <a:solidFill>
                <a:srgbClr val="38761D"/>
              </a:solidFill>
            </a:endParaRPr>
          </a:p>
          <a:p>
            <a:pPr marL="914400" lvl="1" indent="-390525" algn="l" rtl="0">
              <a:spcBef>
                <a:spcPts val="0"/>
              </a:spcBef>
              <a:spcAft>
                <a:spcPts val="0"/>
              </a:spcAft>
              <a:buClr>
                <a:srgbClr val="38761D"/>
              </a:buClr>
              <a:buSzPct val="100000"/>
              <a:buChar char="○"/>
            </a:pPr>
            <a:r>
              <a:rPr lang="en" sz="3000">
                <a:solidFill>
                  <a:srgbClr val="38761D"/>
                </a:solidFill>
              </a:rPr>
              <a:t>What does work?</a:t>
            </a:r>
            <a:endParaRPr sz="3000">
              <a:solidFill>
                <a:srgbClr val="38761D"/>
              </a:solidFill>
            </a:endParaRPr>
          </a:p>
          <a:p>
            <a:pPr marL="914400" lvl="1" indent="-390525" algn="l" rtl="0">
              <a:spcBef>
                <a:spcPts val="0"/>
              </a:spcBef>
              <a:spcAft>
                <a:spcPts val="0"/>
              </a:spcAft>
              <a:buClr>
                <a:srgbClr val="38761D"/>
              </a:buClr>
              <a:buSzPct val="100000"/>
              <a:buChar char="○"/>
            </a:pPr>
            <a:r>
              <a:rPr lang="en" sz="3000">
                <a:solidFill>
                  <a:srgbClr val="38761D"/>
                </a:solidFill>
              </a:rPr>
              <a:t>In bounds</a:t>
            </a:r>
            <a:endParaRPr sz="3000">
              <a:solidFill>
                <a:srgbClr val="38761D"/>
              </a:solidFill>
            </a:endParaRPr>
          </a:p>
          <a:p>
            <a:pPr marL="914400" lvl="1" indent="-390525" algn="l" rtl="0">
              <a:spcBef>
                <a:spcPts val="0"/>
              </a:spcBef>
              <a:spcAft>
                <a:spcPts val="0"/>
              </a:spcAft>
              <a:buClr>
                <a:srgbClr val="38761D"/>
              </a:buClr>
              <a:buSzPct val="100000"/>
              <a:buChar char="○"/>
            </a:pPr>
            <a:r>
              <a:rPr lang="en" sz="3000">
                <a:solidFill>
                  <a:srgbClr val="38761D"/>
                </a:solidFill>
              </a:rPr>
              <a:t>Feels good/good for me</a:t>
            </a:r>
            <a:endParaRPr sz="3000">
              <a:solidFill>
                <a:srgbClr val="38761D"/>
              </a:solidFill>
            </a:endParaRPr>
          </a:p>
          <a:p>
            <a:pPr marL="914400" lvl="1" indent="-390525" algn="l" rtl="0">
              <a:spcBef>
                <a:spcPts val="0"/>
              </a:spcBef>
              <a:spcAft>
                <a:spcPts val="0"/>
              </a:spcAft>
              <a:buClr>
                <a:srgbClr val="38761D"/>
              </a:buClr>
              <a:buSzPct val="100000"/>
              <a:buChar char="○"/>
            </a:pPr>
            <a:r>
              <a:rPr lang="en" sz="3000">
                <a:solidFill>
                  <a:srgbClr val="38761D"/>
                </a:solidFill>
              </a:rPr>
              <a:t>Green flags</a:t>
            </a:r>
            <a:endParaRPr sz="3000">
              <a:solidFill>
                <a:srgbClr val="38761D"/>
              </a:solidFill>
            </a:endParaRPr>
          </a:p>
          <a:p>
            <a:pPr marL="914400" lvl="1" indent="-390525" algn="l" rtl="0">
              <a:spcBef>
                <a:spcPts val="0"/>
              </a:spcBef>
              <a:spcAft>
                <a:spcPts val="0"/>
              </a:spcAft>
              <a:buClr>
                <a:srgbClr val="38761D"/>
              </a:buClr>
              <a:buSzPct val="100000"/>
              <a:buChar char="○"/>
            </a:pPr>
            <a:r>
              <a:rPr lang="en" sz="3000">
                <a:solidFill>
                  <a:srgbClr val="38761D"/>
                </a:solidFill>
              </a:rPr>
              <a:t>How I want to feel/show up</a:t>
            </a:r>
            <a:endParaRPr>
              <a:solidFill>
                <a:srgbClr val="38761D"/>
              </a:solidFill>
            </a:endParaRPr>
          </a:p>
        </p:txBody>
      </p:sp>
      <p:sp>
        <p:nvSpPr>
          <p:cNvPr id="206" name="Google Shape;206;p28"/>
          <p:cNvSpPr txBox="1">
            <a:spLocks noGrp="1"/>
          </p:cNvSpPr>
          <p:nvPr>
            <p:ph type="body" idx="1"/>
          </p:nvPr>
        </p:nvSpPr>
        <p:spPr>
          <a:xfrm>
            <a:off x="4464600" y="1292725"/>
            <a:ext cx="3774000" cy="3416400"/>
          </a:xfrm>
          <a:prstGeom prst="rect">
            <a:avLst/>
          </a:prstGeom>
        </p:spPr>
        <p:txBody>
          <a:bodyPr spcFirstLastPara="1" wrap="square" lIns="91425" tIns="91425" rIns="91425" bIns="91425" anchor="t" anchorCtr="0">
            <a:normAutofit fontScale="77500"/>
          </a:bodyPr>
          <a:lstStyle/>
          <a:p>
            <a:pPr marL="457200" lvl="0" indent="-376237" algn="l" rtl="0">
              <a:spcBef>
                <a:spcPts val="0"/>
              </a:spcBef>
              <a:spcAft>
                <a:spcPts val="0"/>
              </a:spcAft>
              <a:buClr>
                <a:srgbClr val="CC0000"/>
              </a:buClr>
              <a:buSzPct val="100000"/>
              <a:buChar char="●"/>
            </a:pPr>
            <a:r>
              <a:rPr lang="en" sz="3000">
                <a:solidFill>
                  <a:srgbClr val="CC0000"/>
                </a:solidFill>
              </a:rPr>
              <a:t>What’s not okay: </a:t>
            </a:r>
            <a:endParaRPr sz="3000">
              <a:solidFill>
                <a:srgbClr val="CC0000"/>
              </a:solidFill>
            </a:endParaRPr>
          </a:p>
          <a:p>
            <a:pPr marL="914400" lvl="1" indent="-376237" algn="l" rtl="0">
              <a:spcBef>
                <a:spcPts val="0"/>
              </a:spcBef>
              <a:spcAft>
                <a:spcPts val="0"/>
              </a:spcAft>
              <a:buClr>
                <a:srgbClr val="CC0000"/>
              </a:buClr>
              <a:buSzPct val="100000"/>
              <a:buChar char="○"/>
            </a:pPr>
            <a:r>
              <a:rPr lang="en" sz="3000">
                <a:solidFill>
                  <a:srgbClr val="CC0000"/>
                </a:solidFill>
              </a:rPr>
              <a:t>What doesn’t work?</a:t>
            </a:r>
            <a:endParaRPr sz="3000">
              <a:solidFill>
                <a:srgbClr val="CC0000"/>
              </a:solidFill>
            </a:endParaRPr>
          </a:p>
          <a:p>
            <a:pPr marL="914400" lvl="1" indent="-376237" algn="l" rtl="0">
              <a:spcBef>
                <a:spcPts val="0"/>
              </a:spcBef>
              <a:spcAft>
                <a:spcPts val="0"/>
              </a:spcAft>
              <a:buClr>
                <a:srgbClr val="CC0000"/>
              </a:buClr>
              <a:buSzPct val="100000"/>
              <a:buChar char="○"/>
            </a:pPr>
            <a:r>
              <a:rPr lang="en" sz="3000">
                <a:solidFill>
                  <a:srgbClr val="CC0000"/>
                </a:solidFill>
              </a:rPr>
              <a:t>Out of bounds</a:t>
            </a:r>
            <a:endParaRPr sz="3000">
              <a:solidFill>
                <a:srgbClr val="CC0000"/>
              </a:solidFill>
            </a:endParaRPr>
          </a:p>
          <a:p>
            <a:pPr marL="914400" lvl="1" indent="-376237" algn="l" rtl="0">
              <a:spcBef>
                <a:spcPts val="0"/>
              </a:spcBef>
              <a:spcAft>
                <a:spcPts val="0"/>
              </a:spcAft>
              <a:buClr>
                <a:srgbClr val="CC0000"/>
              </a:buClr>
              <a:buSzPct val="100000"/>
              <a:buChar char="○"/>
            </a:pPr>
            <a:r>
              <a:rPr lang="en" sz="3000">
                <a:solidFill>
                  <a:srgbClr val="CC0000"/>
                </a:solidFill>
              </a:rPr>
              <a:t>Doesn’t feel good/not good</a:t>
            </a:r>
            <a:endParaRPr sz="3000">
              <a:solidFill>
                <a:srgbClr val="CC0000"/>
              </a:solidFill>
            </a:endParaRPr>
          </a:p>
          <a:p>
            <a:pPr marL="914400" lvl="1" indent="-376237" algn="l" rtl="0">
              <a:spcBef>
                <a:spcPts val="0"/>
              </a:spcBef>
              <a:spcAft>
                <a:spcPts val="0"/>
              </a:spcAft>
              <a:buClr>
                <a:srgbClr val="CC0000"/>
              </a:buClr>
              <a:buSzPct val="100000"/>
              <a:buChar char="○"/>
            </a:pPr>
            <a:r>
              <a:rPr lang="en" sz="3000">
                <a:solidFill>
                  <a:srgbClr val="CC0000"/>
                </a:solidFill>
              </a:rPr>
              <a:t>Red flags</a:t>
            </a:r>
            <a:endParaRPr sz="3000">
              <a:solidFill>
                <a:srgbClr val="CC0000"/>
              </a:solidFill>
            </a:endParaRPr>
          </a:p>
          <a:p>
            <a:pPr marL="914400" lvl="1" indent="-376237" algn="l" rtl="0">
              <a:spcBef>
                <a:spcPts val="0"/>
              </a:spcBef>
              <a:spcAft>
                <a:spcPts val="0"/>
              </a:spcAft>
              <a:buClr>
                <a:srgbClr val="CC0000"/>
              </a:buClr>
              <a:buSzPct val="100000"/>
              <a:buChar char="○"/>
            </a:pPr>
            <a:r>
              <a:rPr lang="en" sz="3000">
                <a:solidFill>
                  <a:srgbClr val="CC0000"/>
                </a:solidFill>
              </a:rPr>
              <a:t>My body objects to</a:t>
            </a:r>
            <a:endParaRPr>
              <a:solidFill>
                <a:srgbClr val="CC0000"/>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2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Boundary meditation</a:t>
            </a:r>
            <a:endParaRPr dirty="0"/>
          </a:p>
        </p:txBody>
      </p:sp>
      <p:sp>
        <p:nvSpPr>
          <p:cNvPr id="212" name="Google Shape;212;p2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dirty="0"/>
              <a:t>10 mins</a:t>
            </a:r>
            <a:endParaRPr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3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Get Clear Where A Boundary Is Needed</a:t>
            </a:r>
            <a:endParaRPr/>
          </a:p>
        </p:txBody>
      </p:sp>
      <p:sp>
        <p:nvSpPr>
          <p:cNvPr id="218" name="Google Shape;218;p3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lnSpcReduction="20000"/>
          </a:bodyPr>
          <a:lstStyle/>
          <a:p>
            <a:pPr marL="0" lvl="0" indent="0" algn="l" rtl="0">
              <a:spcBef>
                <a:spcPts val="0"/>
              </a:spcBef>
              <a:spcAft>
                <a:spcPts val="0"/>
              </a:spcAft>
              <a:buNone/>
            </a:pPr>
            <a:r>
              <a:rPr lang="en">
                <a:solidFill>
                  <a:schemeClr val="dk1"/>
                </a:solidFill>
              </a:rPr>
              <a:t>Body wisdom - Dial in not out. What am I feeling? Where in my body am I feeling it? Did an interaction or thought trigger the feeling?   Name it to tame it!</a:t>
            </a:r>
            <a:br>
              <a:rPr lang="en">
                <a:solidFill>
                  <a:schemeClr val="dk1"/>
                </a:solidFill>
              </a:rPr>
            </a:br>
            <a:br>
              <a:rPr lang="en">
                <a:solidFill>
                  <a:schemeClr val="dk1"/>
                </a:solidFill>
              </a:rPr>
            </a:br>
            <a:endParaRPr>
              <a:solidFill>
                <a:schemeClr val="dk1"/>
              </a:solidFill>
            </a:endParaRPr>
          </a:p>
          <a:p>
            <a:pPr marL="0" lvl="0" indent="0" algn="l" rtl="0">
              <a:spcBef>
                <a:spcPts val="1200"/>
              </a:spcBef>
              <a:spcAft>
                <a:spcPts val="0"/>
              </a:spcAft>
              <a:buNone/>
            </a:pPr>
            <a:endParaRPr>
              <a:solidFill>
                <a:schemeClr val="dk1"/>
              </a:solidFill>
            </a:endParaRPr>
          </a:p>
          <a:p>
            <a:pPr marL="0" lvl="0" indent="0" algn="l" rtl="0">
              <a:spcBef>
                <a:spcPts val="1200"/>
              </a:spcBef>
              <a:spcAft>
                <a:spcPts val="0"/>
              </a:spcAft>
              <a:buNone/>
            </a:pPr>
            <a:endParaRPr>
              <a:solidFill>
                <a:schemeClr val="dk1"/>
              </a:solidFill>
            </a:endParaRPr>
          </a:p>
          <a:p>
            <a:pPr marL="0" lvl="0" indent="0" algn="l" rtl="0">
              <a:spcBef>
                <a:spcPts val="1200"/>
              </a:spcBef>
              <a:spcAft>
                <a:spcPts val="0"/>
              </a:spcAft>
              <a:buNone/>
            </a:pPr>
            <a:br>
              <a:rPr lang="en">
                <a:solidFill>
                  <a:schemeClr val="dk1"/>
                </a:solidFill>
              </a:rPr>
            </a:br>
            <a:br>
              <a:rPr lang="en">
                <a:solidFill>
                  <a:schemeClr val="dk1"/>
                </a:solidFill>
              </a:rPr>
            </a:br>
            <a:endParaRPr>
              <a:solidFill>
                <a:schemeClr val="dk1"/>
              </a:solidFill>
            </a:endParaRPr>
          </a:p>
          <a:p>
            <a:pPr marL="0" lvl="0" indent="0" algn="l" rtl="0">
              <a:spcBef>
                <a:spcPts val="1200"/>
              </a:spcBef>
              <a:spcAft>
                <a:spcPts val="1200"/>
              </a:spcAft>
              <a:buNone/>
            </a:pPr>
            <a:endParaRPr>
              <a:solidFill>
                <a:schemeClr val="dk1"/>
              </a:solidFill>
            </a:endParaRPr>
          </a:p>
        </p:txBody>
      </p:sp>
      <p:grpSp>
        <p:nvGrpSpPr>
          <p:cNvPr id="219" name="Google Shape;219;p30"/>
          <p:cNvGrpSpPr/>
          <p:nvPr/>
        </p:nvGrpSpPr>
        <p:grpSpPr>
          <a:xfrm>
            <a:off x="420908" y="1885852"/>
            <a:ext cx="8197998" cy="3008129"/>
            <a:chOff x="1462250" y="1148275"/>
            <a:chExt cx="6219557" cy="2907248"/>
          </a:xfrm>
        </p:grpSpPr>
        <p:sp>
          <p:nvSpPr>
            <p:cNvPr id="220" name="Google Shape;220;p30"/>
            <p:cNvSpPr/>
            <p:nvPr/>
          </p:nvSpPr>
          <p:spPr>
            <a:xfrm>
              <a:off x="4055707" y="1312023"/>
              <a:ext cx="3626100" cy="2743500"/>
            </a:xfrm>
            <a:prstGeom prst="roundRect">
              <a:avLst>
                <a:gd name="adj" fmla="val 6191"/>
              </a:avLst>
            </a:prstGeom>
            <a:noFill/>
            <a:ln w="9525" cap="flat" cmpd="sng">
              <a:solidFill>
                <a:srgbClr val="085D46"/>
              </a:solidFill>
              <a:prstDash val="solid"/>
              <a:round/>
              <a:headEnd type="none" w="sm" len="sm"/>
              <a:tailEnd type="none" w="sm" len="sm"/>
            </a:ln>
          </p:spPr>
          <p:txBody>
            <a:bodyPr spcFirstLastPara="1" wrap="square" lIns="640075" tIns="182875" rIns="91425" bIns="0" anchor="ctr" anchorCtr="0">
              <a:noAutofit/>
            </a:bodyPr>
            <a:lstStyle/>
            <a:p>
              <a:pPr marL="0" lvl="0" indent="0" algn="l" rtl="0">
                <a:spcBef>
                  <a:spcPts val="0"/>
                </a:spcBef>
                <a:spcAft>
                  <a:spcPts val="0"/>
                </a:spcAft>
                <a:buNone/>
              </a:pPr>
              <a:r>
                <a:rPr lang="en" sz="2000" u="sng">
                  <a:solidFill>
                    <a:schemeClr val="dk1"/>
                  </a:solidFill>
                  <a:latin typeface="Gowun Batang"/>
                  <a:ea typeface="Gowun Batang"/>
                  <a:cs typeface="Gowun Batang"/>
                  <a:sym typeface="Gowun Batang"/>
                </a:rPr>
                <a:t>Emotional sensations:</a:t>
              </a:r>
              <a:br>
                <a:rPr lang="en" sz="2000">
                  <a:solidFill>
                    <a:schemeClr val="dk1"/>
                  </a:solidFill>
                  <a:latin typeface="Gowun Batang"/>
                  <a:ea typeface="Gowun Batang"/>
                  <a:cs typeface="Gowun Batang"/>
                  <a:sym typeface="Gowun Batang"/>
                </a:rPr>
              </a:br>
              <a:r>
                <a:rPr lang="en" sz="2000">
                  <a:solidFill>
                    <a:schemeClr val="dk1"/>
                  </a:solidFill>
                  <a:latin typeface="Gowun Batang"/>
                  <a:ea typeface="Gowun Batang"/>
                  <a:cs typeface="Gowun Batang"/>
                  <a:sym typeface="Gowun Batang"/>
                </a:rPr>
                <a:t>Feeling resentment</a:t>
              </a:r>
              <a:endParaRPr sz="2000">
                <a:solidFill>
                  <a:schemeClr val="dk1"/>
                </a:solidFill>
                <a:latin typeface="Gowun Batang"/>
                <a:ea typeface="Gowun Batang"/>
                <a:cs typeface="Gowun Batang"/>
                <a:sym typeface="Gowun Batang"/>
              </a:endParaRPr>
            </a:p>
            <a:p>
              <a:pPr marL="0" lvl="0" indent="0" algn="l" rtl="0">
                <a:spcBef>
                  <a:spcPts val="0"/>
                </a:spcBef>
                <a:spcAft>
                  <a:spcPts val="0"/>
                </a:spcAft>
                <a:buNone/>
              </a:pPr>
              <a:r>
                <a:rPr lang="en" sz="2000">
                  <a:solidFill>
                    <a:schemeClr val="dk1"/>
                  </a:solidFill>
                  <a:latin typeface="Gowun Batang"/>
                  <a:ea typeface="Gowun Batang"/>
                  <a:cs typeface="Gowun Batang"/>
                  <a:sym typeface="Gowun Batang"/>
                </a:rPr>
                <a:t>Feeling irritated or annoyed</a:t>
              </a:r>
              <a:endParaRPr sz="2000">
                <a:solidFill>
                  <a:schemeClr val="dk1"/>
                </a:solidFill>
                <a:latin typeface="Gowun Batang"/>
                <a:ea typeface="Gowun Batang"/>
                <a:cs typeface="Gowun Batang"/>
                <a:sym typeface="Gowun Batang"/>
              </a:endParaRPr>
            </a:p>
            <a:p>
              <a:pPr marL="0" lvl="0" indent="0" algn="l" rtl="0">
                <a:spcBef>
                  <a:spcPts val="0"/>
                </a:spcBef>
                <a:spcAft>
                  <a:spcPts val="0"/>
                </a:spcAft>
                <a:buNone/>
              </a:pPr>
              <a:r>
                <a:rPr lang="en" sz="2000">
                  <a:solidFill>
                    <a:schemeClr val="dk1"/>
                  </a:solidFill>
                  <a:latin typeface="Gowun Batang"/>
                  <a:ea typeface="Gowun Batang"/>
                  <a:cs typeface="Gowun Batang"/>
                  <a:sym typeface="Gowun Batang"/>
                </a:rPr>
                <a:t>Desire to flee</a:t>
              </a:r>
              <a:endParaRPr sz="2000">
                <a:solidFill>
                  <a:schemeClr val="dk1"/>
                </a:solidFill>
                <a:latin typeface="Gowun Batang"/>
                <a:ea typeface="Gowun Batang"/>
                <a:cs typeface="Gowun Batang"/>
                <a:sym typeface="Gowun Batang"/>
              </a:endParaRPr>
            </a:p>
            <a:p>
              <a:pPr marL="0" lvl="0" indent="0" algn="l" rtl="0">
                <a:spcBef>
                  <a:spcPts val="0"/>
                </a:spcBef>
                <a:spcAft>
                  <a:spcPts val="0"/>
                </a:spcAft>
                <a:buNone/>
              </a:pPr>
              <a:r>
                <a:rPr lang="en" sz="2000">
                  <a:solidFill>
                    <a:schemeClr val="dk1"/>
                  </a:solidFill>
                  <a:latin typeface="Gowun Batang"/>
                  <a:ea typeface="Gowun Batang"/>
                  <a:cs typeface="Gowun Batang"/>
                  <a:sym typeface="Gowun Batang"/>
                </a:rPr>
                <a:t>Something feels “off”</a:t>
              </a:r>
              <a:endParaRPr sz="2000">
                <a:solidFill>
                  <a:schemeClr val="dk1"/>
                </a:solidFill>
                <a:latin typeface="Gowun Batang"/>
                <a:ea typeface="Gowun Batang"/>
                <a:cs typeface="Gowun Batang"/>
                <a:sym typeface="Gowun Batang"/>
              </a:endParaRPr>
            </a:p>
            <a:p>
              <a:pPr marL="0" lvl="0" indent="0" algn="l" rtl="0">
                <a:spcBef>
                  <a:spcPts val="0"/>
                </a:spcBef>
                <a:spcAft>
                  <a:spcPts val="0"/>
                </a:spcAft>
                <a:buNone/>
              </a:pPr>
              <a:r>
                <a:rPr lang="en" sz="2000">
                  <a:solidFill>
                    <a:schemeClr val="dk1"/>
                  </a:solidFill>
                  <a:latin typeface="Gowun Batang"/>
                  <a:ea typeface="Gowun Batang"/>
                  <a:cs typeface="Gowun Batang"/>
                  <a:sym typeface="Gowun Batang"/>
                </a:rPr>
                <a:t>Sudden anger or frustration</a:t>
              </a:r>
              <a:endParaRPr sz="2000">
                <a:solidFill>
                  <a:schemeClr val="dk1"/>
                </a:solidFill>
                <a:latin typeface="Gowun Batang"/>
                <a:ea typeface="Gowun Batang"/>
                <a:cs typeface="Gowun Batang"/>
                <a:sym typeface="Gowun Batang"/>
              </a:endParaRPr>
            </a:p>
            <a:p>
              <a:pPr marL="0" lvl="0" indent="0" algn="l" rtl="0">
                <a:spcBef>
                  <a:spcPts val="0"/>
                </a:spcBef>
                <a:spcAft>
                  <a:spcPts val="0"/>
                </a:spcAft>
                <a:buNone/>
              </a:pPr>
              <a:r>
                <a:rPr lang="en" sz="2000">
                  <a:solidFill>
                    <a:schemeClr val="dk1"/>
                  </a:solidFill>
                  <a:latin typeface="Gowun Batang"/>
                  <a:ea typeface="Gowun Batang"/>
                  <a:cs typeface="Gowun Batang"/>
                  <a:sym typeface="Gowun Batang"/>
                </a:rPr>
                <a:t>Feeling burned out</a:t>
              </a:r>
              <a:endParaRPr sz="2000">
                <a:solidFill>
                  <a:schemeClr val="dk1"/>
                </a:solidFill>
                <a:latin typeface="Gowun Batang"/>
                <a:ea typeface="Gowun Batang"/>
                <a:cs typeface="Gowun Batang"/>
                <a:sym typeface="Gowun Batang"/>
              </a:endParaRPr>
            </a:p>
            <a:p>
              <a:pPr marL="0" lvl="0" indent="0" algn="l" rtl="0">
                <a:spcBef>
                  <a:spcPts val="0"/>
                </a:spcBef>
                <a:spcAft>
                  <a:spcPts val="0"/>
                </a:spcAft>
                <a:buClr>
                  <a:schemeClr val="dk1"/>
                </a:buClr>
                <a:buSzPts val="1100"/>
                <a:buFont typeface="Arial"/>
                <a:buNone/>
              </a:pPr>
              <a:endParaRPr sz="2000">
                <a:solidFill>
                  <a:schemeClr val="dk1"/>
                </a:solidFill>
                <a:latin typeface="Gowun Batang"/>
                <a:ea typeface="Gowun Batang"/>
                <a:cs typeface="Gowun Batang"/>
                <a:sym typeface="Gowun Batang"/>
              </a:endParaRPr>
            </a:p>
          </p:txBody>
        </p:sp>
        <p:sp>
          <p:nvSpPr>
            <p:cNvPr id="221" name="Google Shape;221;p30"/>
            <p:cNvSpPr/>
            <p:nvPr/>
          </p:nvSpPr>
          <p:spPr>
            <a:xfrm>
              <a:off x="1462250" y="1148275"/>
              <a:ext cx="2937800" cy="2846928"/>
            </a:xfrm>
            <a:custGeom>
              <a:avLst/>
              <a:gdLst/>
              <a:ahLst/>
              <a:cxnLst/>
              <a:rect l="l" t="t" r="r" b="b"/>
              <a:pathLst>
                <a:path w="197466" h="209256" extrusionOk="0">
                  <a:moveTo>
                    <a:pt x="12231" y="0"/>
                  </a:moveTo>
                  <a:lnTo>
                    <a:pt x="10758" y="295"/>
                  </a:lnTo>
                  <a:lnTo>
                    <a:pt x="9579" y="590"/>
                  </a:lnTo>
                  <a:lnTo>
                    <a:pt x="8253" y="1032"/>
                  </a:lnTo>
                  <a:lnTo>
                    <a:pt x="7074" y="1621"/>
                  </a:lnTo>
                  <a:lnTo>
                    <a:pt x="6042" y="2358"/>
                  </a:lnTo>
                  <a:lnTo>
                    <a:pt x="4863" y="3095"/>
                  </a:lnTo>
                  <a:lnTo>
                    <a:pt x="3979" y="3979"/>
                  </a:lnTo>
                  <a:lnTo>
                    <a:pt x="3095" y="4863"/>
                  </a:lnTo>
                  <a:lnTo>
                    <a:pt x="2358" y="6042"/>
                  </a:lnTo>
                  <a:lnTo>
                    <a:pt x="1621" y="7074"/>
                  </a:lnTo>
                  <a:lnTo>
                    <a:pt x="1032" y="8253"/>
                  </a:lnTo>
                  <a:lnTo>
                    <a:pt x="590" y="9579"/>
                  </a:lnTo>
                  <a:lnTo>
                    <a:pt x="295" y="10758"/>
                  </a:lnTo>
                  <a:lnTo>
                    <a:pt x="0" y="12231"/>
                  </a:lnTo>
                  <a:lnTo>
                    <a:pt x="0" y="13558"/>
                  </a:lnTo>
                  <a:lnTo>
                    <a:pt x="0" y="25642"/>
                  </a:lnTo>
                  <a:lnTo>
                    <a:pt x="0" y="27705"/>
                  </a:lnTo>
                  <a:lnTo>
                    <a:pt x="0" y="195404"/>
                  </a:lnTo>
                  <a:lnTo>
                    <a:pt x="0" y="196877"/>
                  </a:lnTo>
                  <a:lnTo>
                    <a:pt x="295" y="198203"/>
                  </a:lnTo>
                  <a:lnTo>
                    <a:pt x="590" y="199530"/>
                  </a:lnTo>
                  <a:lnTo>
                    <a:pt x="1032" y="200856"/>
                  </a:lnTo>
                  <a:lnTo>
                    <a:pt x="1621" y="202035"/>
                  </a:lnTo>
                  <a:lnTo>
                    <a:pt x="2358" y="203214"/>
                  </a:lnTo>
                  <a:lnTo>
                    <a:pt x="3095" y="204245"/>
                  </a:lnTo>
                  <a:lnTo>
                    <a:pt x="3979" y="205277"/>
                  </a:lnTo>
                  <a:lnTo>
                    <a:pt x="5011" y="206161"/>
                  </a:lnTo>
                  <a:lnTo>
                    <a:pt x="6042" y="206898"/>
                  </a:lnTo>
                  <a:lnTo>
                    <a:pt x="7221" y="207635"/>
                  </a:lnTo>
                  <a:lnTo>
                    <a:pt x="8400" y="208224"/>
                  </a:lnTo>
                  <a:lnTo>
                    <a:pt x="9726" y="208666"/>
                  </a:lnTo>
                  <a:lnTo>
                    <a:pt x="11053" y="208961"/>
                  </a:lnTo>
                  <a:lnTo>
                    <a:pt x="12379" y="209256"/>
                  </a:lnTo>
                  <a:lnTo>
                    <a:pt x="185087" y="209256"/>
                  </a:lnTo>
                  <a:lnTo>
                    <a:pt x="186413" y="208961"/>
                  </a:lnTo>
                  <a:lnTo>
                    <a:pt x="187740" y="208666"/>
                  </a:lnTo>
                  <a:lnTo>
                    <a:pt x="189066" y="208224"/>
                  </a:lnTo>
                  <a:lnTo>
                    <a:pt x="190245" y="207635"/>
                  </a:lnTo>
                  <a:lnTo>
                    <a:pt x="191424" y="206898"/>
                  </a:lnTo>
                  <a:lnTo>
                    <a:pt x="192455" y="206161"/>
                  </a:lnTo>
                  <a:lnTo>
                    <a:pt x="193487" y="205277"/>
                  </a:lnTo>
                  <a:lnTo>
                    <a:pt x="194371" y="204245"/>
                  </a:lnTo>
                  <a:lnTo>
                    <a:pt x="195108" y="203214"/>
                  </a:lnTo>
                  <a:lnTo>
                    <a:pt x="195845" y="202035"/>
                  </a:lnTo>
                  <a:lnTo>
                    <a:pt x="196434" y="200856"/>
                  </a:lnTo>
                  <a:lnTo>
                    <a:pt x="196876" y="199530"/>
                  </a:lnTo>
                  <a:lnTo>
                    <a:pt x="197171" y="198203"/>
                  </a:lnTo>
                  <a:lnTo>
                    <a:pt x="197466" y="196877"/>
                  </a:lnTo>
                  <a:lnTo>
                    <a:pt x="197466" y="195404"/>
                  </a:lnTo>
                  <a:lnTo>
                    <a:pt x="197466" y="25642"/>
                  </a:lnTo>
                  <a:lnTo>
                    <a:pt x="197466" y="24168"/>
                  </a:lnTo>
                  <a:lnTo>
                    <a:pt x="197171" y="22842"/>
                  </a:lnTo>
                  <a:lnTo>
                    <a:pt x="196876" y="21515"/>
                  </a:lnTo>
                  <a:lnTo>
                    <a:pt x="196434" y="20189"/>
                  </a:lnTo>
                  <a:lnTo>
                    <a:pt x="195845" y="19010"/>
                  </a:lnTo>
                  <a:lnTo>
                    <a:pt x="195108" y="17831"/>
                  </a:lnTo>
                  <a:lnTo>
                    <a:pt x="194371" y="16800"/>
                  </a:lnTo>
                  <a:lnTo>
                    <a:pt x="193487" y="15768"/>
                  </a:lnTo>
                  <a:lnTo>
                    <a:pt x="192455" y="14884"/>
                  </a:lnTo>
                  <a:lnTo>
                    <a:pt x="191424" y="14147"/>
                  </a:lnTo>
                  <a:lnTo>
                    <a:pt x="190245" y="13410"/>
                  </a:lnTo>
                  <a:lnTo>
                    <a:pt x="189066" y="12821"/>
                  </a:lnTo>
                  <a:lnTo>
                    <a:pt x="187740" y="12379"/>
                  </a:lnTo>
                  <a:lnTo>
                    <a:pt x="186413" y="12084"/>
                  </a:lnTo>
                  <a:lnTo>
                    <a:pt x="185087" y="11789"/>
                  </a:lnTo>
                  <a:lnTo>
                    <a:pt x="104922" y="11789"/>
                  </a:lnTo>
                  <a:lnTo>
                    <a:pt x="103154" y="11347"/>
                  </a:lnTo>
                  <a:lnTo>
                    <a:pt x="101680" y="10758"/>
                  </a:lnTo>
                  <a:lnTo>
                    <a:pt x="101091" y="10316"/>
                  </a:lnTo>
                  <a:lnTo>
                    <a:pt x="100354" y="9874"/>
                  </a:lnTo>
                  <a:lnTo>
                    <a:pt x="99765" y="9137"/>
                  </a:lnTo>
                  <a:lnTo>
                    <a:pt x="99175" y="8547"/>
                  </a:lnTo>
                  <a:lnTo>
                    <a:pt x="98291" y="6632"/>
                  </a:lnTo>
                  <a:lnTo>
                    <a:pt x="97259" y="5011"/>
                  </a:lnTo>
                  <a:lnTo>
                    <a:pt x="95933" y="3684"/>
                  </a:lnTo>
                  <a:lnTo>
                    <a:pt x="94312" y="2358"/>
                  </a:lnTo>
                  <a:lnTo>
                    <a:pt x="92544" y="1327"/>
                  </a:lnTo>
                  <a:lnTo>
                    <a:pt x="90775" y="590"/>
                  </a:lnTo>
                  <a:lnTo>
                    <a:pt x="88712" y="148"/>
                  </a:lnTo>
                  <a:lnTo>
                    <a:pt x="86649" y="0"/>
                  </a:lnTo>
                  <a:close/>
                </a:path>
              </a:pathLst>
            </a:custGeom>
            <a:solidFill>
              <a:srgbClr val="0C3E30"/>
            </a:solidFill>
            <a:ln>
              <a:noFill/>
            </a:ln>
          </p:spPr>
          <p:txBody>
            <a:bodyPr spcFirstLastPara="1" wrap="square" lIns="274300" tIns="182875" rIns="274300" bIns="182875" anchor="ctr" anchorCtr="0">
              <a:noAutofit/>
            </a:bodyPr>
            <a:lstStyle/>
            <a:p>
              <a:pPr marL="0" lvl="0" indent="0" algn="l" rtl="0">
                <a:spcBef>
                  <a:spcPts val="0"/>
                </a:spcBef>
                <a:spcAft>
                  <a:spcPts val="0"/>
                </a:spcAft>
                <a:buNone/>
              </a:pPr>
              <a:r>
                <a:rPr lang="en" sz="2000" u="sng">
                  <a:solidFill>
                    <a:srgbClr val="FEFEFE"/>
                  </a:solidFill>
                  <a:latin typeface="Gowun Batang"/>
                  <a:ea typeface="Gowun Batang"/>
                  <a:cs typeface="Gowun Batang"/>
                  <a:sym typeface="Gowun Batang"/>
                </a:rPr>
                <a:t>Physical sensations:</a:t>
              </a:r>
              <a:br>
                <a:rPr lang="en" sz="2000">
                  <a:solidFill>
                    <a:srgbClr val="FEFEFE"/>
                  </a:solidFill>
                  <a:latin typeface="Gowun Batang"/>
                  <a:ea typeface="Gowun Batang"/>
                  <a:cs typeface="Gowun Batang"/>
                  <a:sym typeface="Gowun Batang"/>
                </a:rPr>
              </a:br>
              <a:r>
                <a:rPr lang="en" sz="2000">
                  <a:solidFill>
                    <a:srgbClr val="FEFEFE"/>
                  </a:solidFill>
                  <a:latin typeface="Gowun Batang"/>
                  <a:ea typeface="Gowun Batang"/>
                  <a:cs typeface="Gowun Batang"/>
                  <a:sym typeface="Gowun Batang"/>
                </a:rPr>
                <a:t>Constriction in chest</a:t>
              </a:r>
              <a:endParaRPr sz="2000">
                <a:solidFill>
                  <a:srgbClr val="FEFEFE"/>
                </a:solidFill>
                <a:latin typeface="Gowun Batang"/>
                <a:ea typeface="Gowun Batang"/>
                <a:cs typeface="Gowun Batang"/>
                <a:sym typeface="Gowun Batang"/>
              </a:endParaRPr>
            </a:p>
            <a:p>
              <a:pPr marL="0" lvl="0" indent="0" algn="l" rtl="0">
                <a:spcBef>
                  <a:spcPts val="0"/>
                </a:spcBef>
                <a:spcAft>
                  <a:spcPts val="0"/>
                </a:spcAft>
                <a:buNone/>
              </a:pPr>
              <a:r>
                <a:rPr lang="en" sz="2000">
                  <a:solidFill>
                    <a:srgbClr val="FEFEFE"/>
                  </a:solidFill>
                  <a:latin typeface="Gowun Batang"/>
                  <a:ea typeface="Gowun Batang"/>
                  <a:cs typeface="Gowun Batang"/>
                  <a:sym typeface="Gowun Batang"/>
                </a:rPr>
                <a:t>Pain in throat</a:t>
              </a:r>
              <a:endParaRPr sz="2000">
                <a:solidFill>
                  <a:srgbClr val="FEFEFE"/>
                </a:solidFill>
                <a:latin typeface="Gowun Batang"/>
                <a:ea typeface="Gowun Batang"/>
                <a:cs typeface="Gowun Batang"/>
                <a:sym typeface="Gowun Batang"/>
              </a:endParaRPr>
            </a:p>
            <a:p>
              <a:pPr marL="0" lvl="0" indent="0" algn="l" rtl="0">
                <a:spcBef>
                  <a:spcPts val="0"/>
                </a:spcBef>
                <a:spcAft>
                  <a:spcPts val="0"/>
                </a:spcAft>
                <a:buNone/>
              </a:pPr>
              <a:r>
                <a:rPr lang="en" sz="2000">
                  <a:solidFill>
                    <a:srgbClr val="FEFEFE"/>
                  </a:solidFill>
                  <a:latin typeface="Gowun Batang"/>
                  <a:ea typeface="Gowun Batang"/>
                  <a:cs typeface="Gowun Batang"/>
                  <a:sym typeface="Gowun Batang"/>
                </a:rPr>
                <a:t>Freezing up</a:t>
              </a:r>
              <a:endParaRPr sz="2000">
                <a:solidFill>
                  <a:srgbClr val="FEFEFE"/>
                </a:solidFill>
                <a:latin typeface="Gowun Batang"/>
                <a:ea typeface="Gowun Batang"/>
                <a:cs typeface="Gowun Batang"/>
                <a:sym typeface="Gowun Batang"/>
              </a:endParaRPr>
            </a:p>
            <a:p>
              <a:pPr marL="0" lvl="0" indent="0" algn="l" rtl="0">
                <a:spcBef>
                  <a:spcPts val="0"/>
                </a:spcBef>
                <a:spcAft>
                  <a:spcPts val="0"/>
                </a:spcAft>
                <a:buNone/>
              </a:pPr>
              <a:r>
                <a:rPr lang="en" sz="2000">
                  <a:solidFill>
                    <a:srgbClr val="FEFEFE"/>
                  </a:solidFill>
                  <a:latin typeface="Gowun Batang"/>
                  <a:ea typeface="Gowun Batang"/>
                  <a:cs typeface="Gowun Batang"/>
                  <a:sym typeface="Gowun Batang"/>
                </a:rPr>
                <a:t>Muscles tense</a:t>
              </a:r>
              <a:endParaRPr sz="2000">
                <a:solidFill>
                  <a:srgbClr val="FEFEFE"/>
                </a:solidFill>
                <a:latin typeface="Gowun Batang"/>
                <a:ea typeface="Gowun Batang"/>
                <a:cs typeface="Gowun Batang"/>
                <a:sym typeface="Gowun Batang"/>
              </a:endParaRPr>
            </a:p>
            <a:p>
              <a:pPr marL="0" lvl="0" indent="0" algn="l" rtl="0">
                <a:spcBef>
                  <a:spcPts val="0"/>
                </a:spcBef>
                <a:spcAft>
                  <a:spcPts val="0"/>
                </a:spcAft>
                <a:buNone/>
              </a:pPr>
              <a:r>
                <a:rPr lang="en" sz="2000">
                  <a:solidFill>
                    <a:srgbClr val="FEFEFE"/>
                  </a:solidFill>
                  <a:latin typeface="Gowun Batang"/>
                  <a:ea typeface="Gowun Batang"/>
                  <a:cs typeface="Gowun Batang"/>
                  <a:sym typeface="Gowun Batang"/>
                </a:rPr>
                <a:t>Gut or head pain</a:t>
              </a:r>
              <a:endParaRPr sz="2000">
                <a:solidFill>
                  <a:srgbClr val="FEFEFE"/>
                </a:solidFill>
                <a:latin typeface="Gowun Batang"/>
                <a:ea typeface="Gowun Batang"/>
                <a:cs typeface="Gowun Batang"/>
                <a:sym typeface="Gowun Batang"/>
              </a:endParaRPr>
            </a:p>
            <a:p>
              <a:pPr marL="0" lvl="0" indent="0" algn="l" rtl="0">
                <a:spcBef>
                  <a:spcPts val="0"/>
                </a:spcBef>
                <a:spcAft>
                  <a:spcPts val="0"/>
                </a:spcAft>
                <a:buNone/>
              </a:pPr>
              <a:r>
                <a:rPr lang="en" sz="1900">
                  <a:solidFill>
                    <a:srgbClr val="FEFEFE"/>
                  </a:solidFill>
                  <a:latin typeface="Gowun Batang"/>
                  <a:ea typeface="Gowun Batang"/>
                  <a:cs typeface="Gowun Batang"/>
                  <a:sym typeface="Gowun Batang"/>
                </a:rPr>
                <a:t>Accelerated heartbeat</a:t>
              </a:r>
              <a:endParaRPr sz="1900">
                <a:solidFill>
                  <a:srgbClr val="FEFEFE"/>
                </a:solidFill>
                <a:latin typeface="Gowun Batang"/>
                <a:ea typeface="Gowun Batang"/>
                <a:cs typeface="Gowun Batang"/>
                <a:sym typeface="Gowun Batang"/>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3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200"/>
              </a:spcAft>
              <a:buClr>
                <a:schemeClr val="dk1"/>
              </a:buClr>
              <a:buSzPts val="1100"/>
              <a:buFont typeface="Arial"/>
              <a:buNone/>
            </a:pPr>
            <a:r>
              <a:rPr lang="en" sz="2900"/>
              <a:t>Resentment inventory</a:t>
            </a:r>
            <a:endParaRPr sz="3900"/>
          </a:p>
        </p:txBody>
      </p:sp>
      <p:sp>
        <p:nvSpPr>
          <p:cNvPr id="227" name="Google Shape;227;p31"/>
          <p:cNvSpPr txBox="1">
            <a:spLocks noGrp="1"/>
          </p:cNvSpPr>
          <p:nvPr>
            <p:ph type="body" idx="1"/>
          </p:nvPr>
        </p:nvSpPr>
        <p:spPr>
          <a:xfrm>
            <a:off x="311700" y="930875"/>
            <a:ext cx="8520600" cy="1562100"/>
          </a:xfrm>
          <a:prstGeom prst="rect">
            <a:avLst/>
          </a:prstGeom>
        </p:spPr>
        <p:txBody>
          <a:bodyPr spcFirstLastPara="1" wrap="square" lIns="91425" tIns="91425" rIns="91425" bIns="91425" anchor="t" anchorCtr="0">
            <a:normAutofit fontScale="47500" lnSpcReduction="20000"/>
          </a:bodyPr>
          <a:lstStyle/>
          <a:p>
            <a:pPr marL="0" lvl="0" indent="0" algn="l" rtl="0">
              <a:spcBef>
                <a:spcPts val="0"/>
              </a:spcBef>
              <a:spcAft>
                <a:spcPts val="1200"/>
              </a:spcAft>
              <a:buClr>
                <a:schemeClr val="dk1"/>
              </a:buClr>
              <a:buSzPct val="26029"/>
              <a:buFont typeface="Arial"/>
              <a:buNone/>
            </a:pPr>
            <a:r>
              <a:rPr lang="en" sz="4225" dirty="0">
                <a:solidFill>
                  <a:schemeClr val="dk1"/>
                </a:solidFill>
              </a:rPr>
              <a:t>Is there anything you are avoiding right now? </a:t>
            </a:r>
            <a:br>
              <a:rPr lang="en" sz="4225" dirty="0">
                <a:solidFill>
                  <a:schemeClr val="dk1"/>
                </a:solidFill>
              </a:rPr>
            </a:br>
            <a:r>
              <a:rPr lang="en" sz="4225" dirty="0">
                <a:solidFill>
                  <a:schemeClr val="dk1"/>
                </a:solidFill>
              </a:rPr>
              <a:t>Is there anything you feel resentful about right now?</a:t>
            </a:r>
            <a:br>
              <a:rPr lang="en" sz="4225" dirty="0">
                <a:solidFill>
                  <a:schemeClr val="dk1"/>
                </a:solidFill>
              </a:rPr>
            </a:br>
            <a:r>
              <a:rPr lang="en" sz="4225" dirty="0">
                <a:solidFill>
                  <a:schemeClr val="dk1"/>
                </a:solidFill>
              </a:rPr>
              <a:t>Where do you feel upset, hurt, unheard, unseen?</a:t>
            </a:r>
            <a:br>
              <a:rPr lang="en" sz="4225" dirty="0">
                <a:solidFill>
                  <a:schemeClr val="dk1"/>
                </a:solidFill>
              </a:rPr>
            </a:br>
            <a:r>
              <a:rPr lang="en" sz="4225" dirty="0">
                <a:solidFill>
                  <a:schemeClr val="dk1"/>
                </a:solidFill>
              </a:rPr>
              <a:t>Are there past experiences around which you still harbor resentment?</a:t>
            </a:r>
            <a:endParaRPr sz="4225" dirty="0"/>
          </a:p>
        </p:txBody>
      </p:sp>
      <p:grpSp>
        <p:nvGrpSpPr>
          <p:cNvPr id="228" name="Google Shape;228;p31"/>
          <p:cNvGrpSpPr/>
          <p:nvPr/>
        </p:nvGrpSpPr>
        <p:grpSpPr>
          <a:xfrm>
            <a:off x="786340" y="2571750"/>
            <a:ext cx="7630195" cy="1695075"/>
            <a:chOff x="992438" y="1724213"/>
            <a:chExt cx="7159125" cy="1695075"/>
          </a:xfrm>
        </p:grpSpPr>
        <p:sp>
          <p:nvSpPr>
            <p:cNvPr id="229" name="Google Shape;229;p31"/>
            <p:cNvSpPr/>
            <p:nvPr/>
          </p:nvSpPr>
          <p:spPr>
            <a:xfrm>
              <a:off x="3667638" y="1724213"/>
              <a:ext cx="779700" cy="340200"/>
            </a:xfrm>
            <a:prstGeom prst="round2SameRect">
              <a:avLst>
                <a:gd name="adj1" fmla="val 50000"/>
                <a:gd name="adj2" fmla="val 0"/>
              </a:avLst>
            </a:prstGeom>
            <a:solidFill>
              <a:srgbClr val="E0E0E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Bungee"/>
                <a:ea typeface="Bungee"/>
                <a:cs typeface="Bungee"/>
                <a:sym typeface="Bungee"/>
              </a:endParaRPr>
            </a:p>
          </p:txBody>
        </p:sp>
        <p:sp>
          <p:nvSpPr>
            <p:cNvPr id="230" name="Google Shape;230;p31"/>
            <p:cNvSpPr/>
            <p:nvPr/>
          </p:nvSpPr>
          <p:spPr>
            <a:xfrm>
              <a:off x="1815638" y="1724213"/>
              <a:ext cx="779700" cy="340200"/>
            </a:xfrm>
            <a:prstGeom prst="round2SameRect">
              <a:avLst>
                <a:gd name="adj1" fmla="val 50000"/>
                <a:gd name="adj2" fmla="val 0"/>
              </a:avLst>
            </a:prstGeom>
            <a:solidFill>
              <a:srgbClr val="FC5E0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Bungee"/>
                <a:ea typeface="Bungee"/>
                <a:cs typeface="Bungee"/>
                <a:sym typeface="Bungee"/>
              </a:endParaRPr>
            </a:p>
          </p:txBody>
        </p:sp>
        <p:sp>
          <p:nvSpPr>
            <p:cNvPr id="231" name="Google Shape;231;p31"/>
            <p:cNvSpPr/>
            <p:nvPr/>
          </p:nvSpPr>
          <p:spPr>
            <a:xfrm>
              <a:off x="5519638" y="1724213"/>
              <a:ext cx="779700" cy="340200"/>
            </a:xfrm>
            <a:prstGeom prst="round2SameRect">
              <a:avLst>
                <a:gd name="adj1" fmla="val 50000"/>
                <a:gd name="adj2" fmla="val 0"/>
              </a:avLst>
            </a:prstGeom>
            <a:solidFill>
              <a:srgbClr val="FDC95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Bungee"/>
                <a:ea typeface="Bungee"/>
                <a:cs typeface="Bungee"/>
                <a:sym typeface="Bungee"/>
              </a:endParaRPr>
            </a:p>
          </p:txBody>
        </p:sp>
        <p:sp>
          <p:nvSpPr>
            <p:cNvPr id="232" name="Google Shape;232;p31"/>
            <p:cNvSpPr/>
            <p:nvPr/>
          </p:nvSpPr>
          <p:spPr>
            <a:xfrm>
              <a:off x="992438" y="1816388"/>
              <a:ext cx="1602900" cy="1602900"/>
            </a:xfrm>
            <a:prstGeom prst="roundRect">
              <a:avLst>
                <a:gd name="adj" fmla="val 12162"/>
              </a:avLst>
            </a:prstGeom>
            <a:solidFill>
              <a:srgbClr val="FC5E09"/>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000">
                <a:latin typeface="Bungee"/>
                <a:ea typeface="Bungee"/>
                <a:cs typeface="Bungee"/>
                <a:sym typeface="Bungee"/>
              </a:endParaRPr>
            </a:p>
          </p:txBody>
        </p:sp>
        <p:sp>
          <p:nvSpPr>
            <p:cNvPr id="233" name="Google Shape;233;p31"/>
            <p:cNvSpPr/>
            <p:nvPr/>
          </p:nvSpPr>
          <p:spPr>
            <a:xfrm>
              <a:off x="2844513" y="1816388"/>
              <a:ext cx="1602900" cy="1602900"/>
            </a:xfrm>
            <a:prstGeom prst="roundRect">
              <a:avLst>
                <a:gd name="adj" fmla="val 12162"/>
              </a:avLst>
            </a:prstGeom>
            <a:solidFill>
              <a:srgbClr val="E0E0E0"/>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000">
                <a:latin typeface="Bungee"/>
                <a:ea typeface="Bungee"/>
                <a:cs typeface="Bungee"/>
                <a:sym typeface="Bungee"/>
              </a:endParaRPr>
            </a:p>
          </p:txBody>
        </p:sp>
        <p:sp>
          <p:nvSpPr>
            <p:cNvPr id="234" name="Google Shape;234;p31"/>
            <p:cNvSpPr/>
            <p:nvPr/>
          </p:nvSpPr>
          <p:spPr>
            <a:xfrm>
              <a:off x="4696588" y="1816388"/>
              <a:ext cx="1602900" cy="1602900"/>
            </a:xfrm>
            <a:prstGeom prst="roundRect">
              <a:avLst>
                <a:gd name="adj" fmla="val 12162"/>
              </a:avLst>
            </a:prstGeom>
            <a:solidFill>
              <a:srgbClr val="FDC959"/>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000">
                <a:latin typeface="Bungee"/>
                <a:ea typeface="Bungee"/>
                <a:cs typeface="Bungee"/>
                <a:sym typeface="Bungee"/>
              </a:endParaRPr>
            </a:p>
          </p:txBody>
        </p:sp>
        <p:sp>
          <p:nvSpPr>
            <p:cNvPr id="235" name="Google Shape;235;p31"/>
            <p:cNvSpPr txBox="1"/>
            <p:nvPr/>
          </p:nvSpPr>
          <p:spPr>
            <a:xfrm>
              <a:off x="1082898" y="2722100"/>
              <a:ext cx="1366200" cy="6465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endParaRPr sz="3000">
                <a:latin typeface="Bungee"/>
                <a:ea typeface="Bungee"/>
                <a:cs typeface="Bungee"/>
                <a:sym typeface="Bungee"/>
              </a:endParaRPr>
            </a:p>
          </p:txBody>
        </p:sp>
        <p:sp>
          <p:nvSpPr>
            <p:cNvPr id="236" name="Google Shape;236;p31"/>
            <p:cNvSpPr txBox="1"/>
            <p:nvPr/>
          </p:nvSpPr>
          <p:spPr>
            <a:xfrm>
              <a:off x="4766898" y="2722100"/>
              <a:ext cx="1385400" cy="6465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endParaRPr sz="3000">
                <a:latin typeface="Bungee"/>
                <a:ea typeface="Bungee"/>
                <a:cs typeface="Bungee"/>
                <a:sym typeface="Bungee"/>
              </a:endParaRPr>
            </a:p>
          </p:txBody>
        </p:sp>
        <p:sp>
          <p:nvSpPr>
            <p:cNvPr id="237" name="Google Shape;237;p31"/>
            <p:cNvSpPr/>
            <p:nvPr/>
          </p:nvSpPr>
          <p:spPr>
            <a:xfrm>
              <a:off x="7371863" y="1724213"/>
              <a:ext cx="779700" cy="340200"/>
            </a:xfrm>
            <a:prstGeom prst="round2SameRect">
              <a:avLst>
                <a:gd name="adj1" fmla="val 50000"/>
                <a:gd name="adj2" fmla="val 0"/>
              </a:avLst>
            </a:prstGeom>
            <a:solidFill>
              <a:srgbClr val="008B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Bungee"/>
                <a:ea typeface="Bungee"/>
                <a:cs typeface="Bungee"/>
                <a:sym typeface="Bungee"/>
              </a:endParaRPr>
            </a:p>
          </p:txBody>
        </p:sp>
        <p:sp>
          <p:nvSpPr>
            <p:cNvPr id="238" name="Google Shape;238;p31"/>
            <p:cNvSpPr/>
            <p:nvPr/>
          </p:nvSpPr>
          <p:spPr>
            <a:xfrm>
              <a:off x="6548663" y="1816388"/>
              <a:ext cx="1602900" cy="1602900"/>
            </a:xfrm>
            <a:prstGeom prst="roundRect">
              <a:avLst>
                <a:gd name="adj" fmla="val 12162"/>
              </a:avLst>
            </a:prstGeom>
            <a:solidFill>
              <a:srgbClr val="008BFF"/>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000">
                <a:latin typeface="Bungee"/>
                <a:ea typeface="Bungee"/>
                <a:cs typeface="Bungee"/>
                <a:sym typeface="Bungee"/>
              </a:endParaRPr>
            </a:p>
          </p:txBody>
        </p:sp>
        <p:sp>
          <p:nvSpPr>
            <p:cNvPr id="239" name="Google Shape;239;p31"/>
            <p:cNvSpPr txBox="1"/>
            <p:nvPr/>
          </p:nvSpPr>
          <p:spPr>
            <a:xfrm>
              <a:off x="1140625" y="2341425"/>
              <a:ext cx="1308600" cy="760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500">
                  <a:latin typeface="Bungee"/>
                  <a:ea typeface="Bungee"/>
                  <a:cs typeface="Bungee"/>
                  <a:sym typeface="Bungee"/>
                </a:rPr>
                <a:t>What’s the situation?</a:t>
              </a:r>
              <a:endParaRPr sz="1500">
                <a:latin typeface="Bungee"/>
                <a:ea typeface="Bungee"/>
                <a:cs typeface="Bungee"/>
                <a:sym typeface="Bungee"/>
              </a:endParaRPr>
            </a:p>
          </p:txBody>
        </p:sp>
        <p:sp>
          <p:nvSpPr>
            <p:cNvPr id="240" name="Google Shape;240;p31"/>
            <p:cNvSpPr txBox="1"/>
            <p:nvPr/>
          </p:nvSpPr>
          <p:spPr>
            <a:xfrm>
              <a:off x="2991663" y="1963525"/>
              <a:ext cx="1308600" cy="615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1300">
                <a:latin typeface="Bungee"/>
                <a:ea typeface="Bungee"/>
                <a:cs typeface="Bungee"/>
                <a:sym typeface="Bungee"/>
              </a:endParaRPr>
            </a:p>
            <a:p>
              <a:pPr marL="0" lvl="0" indent="0" algn="l" rtl="0">
                <a:spcBef>
                  <a:spcPts val="0"/>
                </a:spcBef>
                <a:spcAft>
                  <a:spcPts val="0"/>
                </a:spcAft>
                <a:buNone/>
              </a:pPr>
              <a:endParaRPr sz="1300">
                <a:latin typeface="Bungee"/>
                <a:ea typeface="Bungee"/>
                <a:cs typeface="Bungee"/>
                <a:sym typeface="Bungee"/>
              </a:endParaRPr>
            </a:p>
            <a:p>
              <a:pPr marL="0" lvl="0" indent="0" algn="l" rtl="0">
                <a:spcBef>
                  <a:spcPts val="0"/>
                </a:spcBef>
                <a:spcAft>
                  <a:spcPts val="0"/>
                </a:spcAft>
                <a:buNone/>
              </a:pPr>
              <a:r>
                <a:rPr lang="en">
                  <a:latin typeface="Bungee"/>
                  <a:ea typeface="Bungee"/>
                  <a:cs typeface="Bungee"/>
                  <a:sym typeface="Bungee"/>
                </a:rPr>
                <a:t>What was the frustration</a:t>
              </a:r>
              <a:endParaRPr>
                <a:latin typeface="Bungee"/>
                <a:ea typeface="Bungee"/>
                <a:cs typeface="Bungee"/>
                <a:sym typeface="Bungee"/>
              </a:endParaRPr>
            </a:p>
          </p:txBody>
        </p:sp>
        <p:sp>
          <p:nvSpPr>
            <p:cNvPr id="241" name="Google Shape;241;p31"/>
            <p:cNvSpPr txBox="1"/>
            <p:nvPr/>
          </p:nvSpPr>
          <p:spPr>
            <a:xfrm>
              <a:off x="4770175" y="2266625"/>
              <a:ext cx="1385400" cy="312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500">
                  <a:latin typeface="Bungee"/>
                  <a:ea typeface="Bungee"/>
                  <a:cs typeface="Bungee"/>
                  <a:sym typeface="Bungee"/>
                </a:rPr>
                <a:t>What was the feeling?</a:t>
              </a:r>
              <a:endParaRPr sz="1500">
                <a:latin typeface="Bungee"/>
                <a:ea typeface="Bungee"/>
                <a:cs typeface="Bungee"/>
                <a:sym typeface="Bungee"/>
              </a:endParaRPr>
            </a:p>
          </p:txBody>
        </p:sp>
        <p:sp>
          <p:nvSpPr>
            <p:cNvPr id="242" name="Google Shape;242;p31"/>
            <p:cNvSpPr txBox="1"/>
            <p:nvPr/>
          </p:nvSpPr>
          <p:spPr>
            <a:xfrm>
              <a:off x="6695825" y="2238925"/>
              <a:ext cx="1308600" cy="3402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a:latin typeface="Bungee"/>
                  <a:ea typeface="Bungee"/>
                  <a:cs typeface="Bungee"/>
                  <a:sym typeface="Bungee"/>
                </a:rPr>
                <a:t>What was the underlying need?</a:t>
              </a:r>
              <a:endParaRPr>
                <a:latin typeface="Bungee"/>
                <a:ea typeface="Bungee"/>
                <a:cs typeface="Bungee"/>
                <a:sym typeface="Bungee"/>
              </a:endParaRPr>
            </a:p>
          </p:txBody>
        </p:sp>
        <p:sp>
          <p:nvSpPr>
            <p:cNvPr id="243" name="Google Shape;243;p31"/>
            <p:cNvSpPr txBox="1"/>
            <p:nvPr/>
          </p:nvSpPr>
          <p:spPr>
            <a:xfrm>
              <a:off x="2962873" y="2722100"/>
              <a:ext cx="1366200" cy="6465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endParaRPr sz="3000">
                <a:latin typeface="Bungee"/>
                <a:ea typeface="Bungee"/>
                <a:cs typeface="Bungee"/>
                <a:sym typeface="Bungee"/>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txBox="1">
            <a:spLocks noGrp="1"/>
          </p:cNvSpPr>
          <p:nvPr>
            <p:ph type="ctrTitle"/>
          </p:nvPr>
        </p:nvSpPr>
        <p:spPr>
          <a:xfrm>
            <a:off x="311700" y="376950"/>
            <a:ext cx="8520600" cy="8880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a:t>Making Choices Prayer</a:t>
            </a:r>
            <a:endParaRPr/>
          </a:p>
        </p:txBody>
      </p:sp>
      <p:sp>
        <p:nvSpPr>
          <p:cNvPr id="61" name="Google Shape;61;p14"/>
          <p:cNvSpPr txBox="1">
            <a:spLocks noGrp="1"/>
          </p:cNvSpPr>
          <p:nvPr>
            <p:ph type="subTitle" idx="1"/>
          </p:nvPr>
        </p:nvSpPr>
        <p:spPr>
          <a:xfrm>
            <a:off x="311700" y="1264950"/>
            <a:ext cx="8520600" cy="3501600"/>
          </a:xfrm>
          <a:prstGeom prst="rect">
            <a:avLst/>
          </a:prstGeom>
        </p:spPr>
        <p:txBody>
          <a:bodyPr spcFirstLastPara="1" wrap="square" lIns="91425" tIns="91425" rIns="91425" bIns="91425" anchor="t" anchorCtr="0">
            <a:normAutofit fontScale="85000" lnSpcReduction="20000"/>
          </a:bodyPr>
          <a:lstStyle/>
          <a:p>
            <a:pPr marL="0" lvl="0" indent="0" algn="ctr" rtl="0">
              <a:spcBef>
                <a:spcPts val="0"/>
              </a:spcBef>
              <a:spcAft>
                <a:spcPts val="0"/>
              </a:spcAft>
              <a:buNone/>
            </a:pPr>
            <a:r>
              <a:rPr lang="en">
                <a:solidFill>
                  <a:schemeClr val="dk1"/>
                </a:solidFill>
              </a:rPr>
              <a:t>Higher Power, </a:t>
            </a:r>
            <a:endParaRPr>
              <a:solidFill>
                <a:schemeClr val="dk1"/>
              </a:solidFill>
            </a:endParaRPr>
          </a:p>
          <a:p>
            <a:pPr marL="0" lvl="0" indent="0" algn="ctr" rtl="0">
              <a:spcBef>
                <a:spcPts val="0"/>
              </a:spcBef>
              <a:spcAft>
                <a:spcPts val="0"/>
              </a:spcAft>
              <a:buNone/>
            </a:pPr>
            <a:r>
              <a:rPr lang="en">
                <a:solidFill>
                  <a:schemeClr val="dk1"/>
                </a:solidFill>
              </a:rPr>
              <a:t>Please remove from us everything that hinders our recovery. Show us what we need to see, </a:t>
            </a:r>
            <a:endParaRPr>
              <a:solidFill>
                <a:schemeClr val="dk1"/>
              </a:solidFill>
            </a:endParaRPr>
          </a:p>
          <a:p>
            <a:pPr marL="0" lvl="0" indent="0" algn="ctr" rtl="0">
              <a:spcBef>
                <a:spcPts val="0"/>
              </a:spcBef>
              <a:spcAft>
                <a:spcPts val="0"/>
              </a:spcAft>
              <a:buNone/>
            </a:pPr>
            <a:r>
              <a:rPr lang="en">
                <a:solidFill>
                  <a:schemeClr val="dk1"/>
                </a:solidFill>
              </a:rPr>
              <a:t>so that we may become aware of our choices. </a:t>
            </a:r>
            <a:endParaRPr>
              <a:solidFill>
                <a:schemeClr val="dk1"/>
              </a:solidFill>
            </a:endParaRPr>
          </a:p>
          <a:p>
            <a:pPr marL="0" lvl="0" indent="0" algn="ctr" rtl="0">
              <a:spcBef>
                <a:spcPts val="0"/>
              </a:spcBef>
              <a:spcAft>
                <a:spcPts val="0"/>
              </a:spcAft>
              <a:buNone/>
            </a:pPr>
            <a:r>
              <a:rPr lang="en">
                <a:solidFill>
                  <a:schemeClr val="dk1"/>
                </a:solidFill>
              </a:rPr>
              <a:t>Allow us to be conscious of your presence </a:t>
            </a:r>
            <a:endParaRPr>
              <a:solidFill>
                <a:schemeClr val="dk1"/>
              </a:solidFill>
            </a:endParaRPr>
          </a:p>
          <a:p>
            <a:pPr marL="0" lvl="0" indent="0" algn="ctr" rtl="0">
              <a:spcBef>
                <a:spcPts val="0"/>
              </a:spcBef>
              <a:spcAft>
                <a:spcPts val="0"/>
              </a:spcAft>
              <a:buNone/>
            </a:pPr>
            <a:r>
              <a:rPr lang="en">
                <a:solidFill>
                  <a:schemeClr val="dk1"/>
                </a:solidFill>
              </a:rPr>
              <a:t>and know your guidance.</a:t>
            </a:r>
            <a:endParaRPr>
              <a:solidFill>
                <a:schemeClr val="dk1"/>
              </a:solidFill>
            </a:endParaRPr>
          </a:p>
          <a:p>
            <a:pPr marL="0" lvl="0" indent="0" algn="ctr" rtl="0">
              <a:spcBef>
                <a:spcPts val="0"/>
              </a:spcBef>
              <a:spcAft>
                <a:spcPts val="0"/>
              </a:spcAft>
              <a:buNone/>
            </a:pPr>
            <a:r>
              <a:rPr lang="en">
                <a:solidFill>
                  <a:schemeClr val="dk1"/>
                </a:solidFill>
              </a:rPr>
              <a:t>We ask you now to guide our thoughts, words and actions.</a:t>
            </a:r>
            <a:endParaRPr>
              <a:solidFill>
                <a:schemeClr val="dk1"/>
              </a:solidFill>
            </a:endParaRPr>
          </a:p>
          <a:p>
            <a:pPr marL="0" lvl="0" indent="0" algn="ctr" rtl="0">
              <a:spcBef>
                <a:spcPts val="0"/>
              </a:spcBef>
              <a:spcAft>
                <a:spcPts val="0"/>
              </a:spcAft>
              <a:buNone/>
            </a:pPr>
            <a:r>
              <a:rPr lang="en">
                <a:solidFill>
                  <a:schemeClr val="dk1"/>
                </a:solidFill>
              </a:rPr>
              <a:t>Thank you for leading us to CoDA, </a:t>
            </a:r>
            <a:endParaRPr>
              <a:solidFill>
                <a:schemeClr val="dk1"/>
              </a:solidFill>
            </a:endParaRPr>
          </a:p>
          <a:p>
            <a:pPr marL="0" lvl="0" indent="0" algn="ctr" rtl="0">
              <a:spcBef>
                <a:spcPts val="0"/>
              </a:spcBef>
              <a:spcAft>
                <a:spcPts val="0"/>
              </a:spcAft>
              <a:buNone/>
            </a:pPr>
            <a:r>
              <a:rPr lang="en">
                <a:solidFill>
                  <a:schemeClr val="dk1"/>
                </a:solidFill>
              </a:rPr>
              <a:t>for the warm and loving Fellowship, </a:t>
            </a:r>
            <a:endParaRPr>
              <a:solidFill>
                <a:schemeClr val="dk1"/>
              </a:solidFill>
            </a:endParaRPr>
          </a:p>
          <a:p>
            <a:pPr marL="0" lvl="0" indent="0" algn="ctr" rtl="0">
              <a:spcBef>
                <a:spcPts val="0"/>
              </a:spcBef>
              <a:spcAft>
                <a:spcPts val="0"/>
              </a:spcAft>
              <a:buNone/>
            </a:pPr>
            <a:r>
              <a:rPr lang="en">
                <a:solidFill>
                  <a:schemeClr val="dk1"/>
                </a:solidFill>
              </a:rPr>
              <a:t>and for our recovery, </a:t>
            </a:r>
            <a:endParaRPr>
              <a:solidFill>
                <a:schemeClr val="dk1"/>
              </a:solidFill>
            </a:endParaRPr>
          </a:p>
          <a:p>
            <a:pPr marL="0" lvl="0" indent="0" algn="ctr" rtl="0">
              <a:spcBef>
                <a:spcPts val="0"/>
              </a:spcBef>
              <a:spcAft>
                <a:spcPts val="0"/>
              </a:spcAft>
              <a:buNone/>
            </a:pPr>
            <a:r>
              <a:rPr lang="en">
                <a:solidFill>
                  <a:schemeClr val="dk1"/>
                </a:solidFill>
              </a:rPr>
              <a:t>moment by moment, one day at a time.</a:t>
            </a:r>
            <a:endParaRPr>
              <a:solidFill>
                <a:schemeClr val="dk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32"/>
          <p:cNvSpPr txBox="1">
            <a:spLocks noGrp="1"/>
          </p:cNvSpPr>
          <p:nvPr>
            <p:ph type="title"/>
          </p:nvPr>
        </p:nvSpPr>
        <p:spPr>
          <a:xfrm>
            <a:off x="377000" y="200200"/>
            <a:ext cx="8520600" cy="15246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How do I get from “Whoa that’s not okay” to </a:t>
            </a:r>
            <a:br>
              <a:rPr lang="en"/>
            </a:br>
            <a:r>
              <a:rPr lang="en"/>
              <a:t>expressing a clear, kind limit?</a:t>
            </a:r>
            <a:endParaRPr/>
          </a:p>
          <a:p>
            <a:pPr marL="0" lvl="0" indent="0" algn="l" rtl="0">
              <a:spcBef>
                <a:spcPts val="0"/>
              </a:spcBef>
              <a:spcAft>
                <a:spcPts val="0"/>
              </a:spcAft>
              <a:buNone/>
            </a:pPr>
            <a:r>
              <a:rPr lang="en"/>
              <a:t>Strategy:</a:t>
            </a:r>
            <a:r>
              <a:rPr lang="en" sz="3577"/>
              <a:t> </a:t>
            </a:r>
            <a:r>
              <a:rPr lang="en" sz="2577"/>
              <a:t>Use a </a:t>
            </a:r>
            <a:r>
              <a:rPr lang="en" sz="2577" b="1"/>
              <a:t>boundary alert</a:t>
            </a:r>
            <a:r>
              <a:rPr lang="en" sz="2577"/>
              <a:t> to get started.</a:t>
            </a:r>
            <a:endParaRPr sz="3577"/>
          </a:p>
        </p:txBody>
      </p:sp>
      <p:sp>
        <p:nvSpPr>
          <p:cNvPr id="249" name="Google Shape;249;p32"/>
          <p:cNvSpPr txBox="1">
            <a:spLocks noGrp="1"/>
          </p:cNvSpPr>
          <p:nvPr>
            <p:ph type="body" idx="1"/>
          </p:nvPr>
        </p:nvSpPr>
        <p:spPr>
          <a:xfrm>
            <a:off x="311700" y="893175"/>
            <a:ext cx="8832300" cy="41040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endParaRPr sz="1900" dirty="0">
              <a:solidFill>
                <a:schemeClr val="dk1"/>
              </a:solidFill>
            </a:endParaRPr>
          </a:p>
          <a:p>
            <a:pPr marL="0" lvl="0" indent="0" algn="l" rtl="0">
              <a:spcBef>
                <a:spcPts val="1200"/>
              </a:spcBef>
              <a:spcAft>
                <a:spcPts val="0"/>
              </a:spcAft>
              <a:buNone/>
            </a:pPr>
            <a:endParaRPr sz="1900" dirty="0">
              <a:solidFill>
                <a:schemeClr val="dk1"/>
              </a:solidFill>
            </a:endParaRPr>
          </a:p>
          <a:p>
            <a:pPr marL="0" lvl="0" indent="0" algn="l" rtl="0">
              <a:spcBef>
                <a:spcPts val="1200"/>
              </a:spcBef>
              <a:spcAft>
                <a:spcPts val="0"/>
              </a:spcAft>
              <a:buNone/>
            </a:pPr>
            <a:r>
              <a:rPr lang="en" sz="1900" dirty="0">
                <a:solidFill>
                  <a:schemeClr val="dk1"/>
                </a:solidFill>
              </a:rPr>
              <a:t>“Wow”		or use body language: put a hand up, 		</a:t>
            </a:r>
            <a:br>
              <a:rPr lang="en" sz="1900" dirty="0">
                <a:solidFill>
                  <a:schemeClr val="dk1"/>
                </a:solidFill>
              </a:rPr>
            </a:br>
            <a:r>
              <a:rPr lang="en" sz="1900" dirty="0">
                <a:solidFill>
                  <a:schemeClr val="dk1"/>
                </a:solidFill>
              </a:rPr>
              <a:t>“Huh?”		frown, raise an eyebrow…</a:t>
            </a:r>
            <a:br>
              <a:rPr lang="en" sz="1900" dirty="0">
                <a:solidFill>
                  <a:schemeClr val="dk1"/>
                </a:solidFill>
              </a:rPr>
            </a:br>
            <a:r>
              <a:rPr lang="en" sz="1900" dirty="0">
                <a:solidFill>
                  <a:schemeClr val="dk1"/>
                </a:solidFill>
              </a:rPr>
              <a:t>“Ouch.”			</a:t>
            </a:r>
            <a:br>
              <a:rPr lang="en" sz="1900" dirty="0">
                <a:solidFill>
                  <a:schemeClr val="dk1"/>
                </a:solidFill>
              </a:rPr>
            </a:br>
            <a:r>
              <a:rPr lang="en" sz="1900" dirty="0">
                <a:solidFill>
                  <a:schemeClr val="dk1"/>
                </a:solidFill>
              </a:rPr>
              <a:t>“Really?”</a:t>
            </a:r>
            <a:br>
              <a:rPr lang="en" sz="1900" dirty="0">
                <a:solidFill>
                  <a:schemeClr val="dk1"/>
                </a:solidFill>
              </a:rPr>
            </a:br>
            <a:r>
              <a:rPr lang="en" sz="1900" dirty="0">
                <a:solidFill>
                  <a:schemeClr val="dk1"/>
                </a:solidFill>
              </a:rPr>
              <a:t>“Oh, um…”</a:t>
            </a:r>
            <a:endParaRPr sz="1900" dirty="0">
              <a:solidFill>
                <a:schemeClr val="dk1"/>
              </a:solidFill>
            </a:endParaRPr>
          </a:p>
          <a:p>
            <a:pPr marL="0" lvl="0" indent="0" algn="l" rtl="0">
              <a:spcBef>
                <a:spcPts val="1200"/>
              </a:spcBef>
              <a:spcAft>
                <a:spcPts val="1200"/>
              </a:spcAft>
              <a:buNone/>
            </a:pPr>
            <a:br>
              <a:rPr lang="en" sz="1900" dirty="0">
                <a:solidFill>
                  <a:schemeClr val="dk1"/>
                </a:solidFill>
              </a:rPr>
            </a:br>
            <a:r>
              <a:rPr lang="en" sz="1900" i="1" dirty="0">
                <a:solidFill>
                  <a:schemeClr val="dk1"/>
                </a:solidFill>
              </a:rPr>
              <a:t>Ex. “Oh, um…actually I don’t plan to look at email on </a:t>
            </a:r>
            <a:br>
              <a:rPr lang="en" sz="1900" i="1" dirty="0">
                <a:solidFill>
                  <a:schemeClr val="dk1"/>
                </a:solidFill>
              </a:rPr>
            </a:br>
            <a:r>
              <a:rPr lang="en" sz="1900" i="1" dirty="0">
                <a:solidFill>
                  <a:schemeClr val="dk1"/>
                </a:solidFill>
              </a:rPr>
              <a:t>       my vacation.”</a:t>
            </a:r>
            <a:endParaRPr sz="1900" i="1" dirty="0">
              <a:solidFill>
                <a:schemeClr val="dk1"/>
              </a:solidFill>
            </a:endParaRPr>
          </a:p>
        </p:txBody>
      </p:sp>
      <p:pic>
        <p:nvPicPr>
          <p:cNvPr id="250" name="Google Shape;250;p32" descr="Closeup of a scared business woman screaming (Provided by Getty Images)"/>
          <p:cNvPicPr preferRelativeResize="0"/>
          <p:nvPr/>
        </p:nvPicPr>
        <p:blipFill rotWithShape="1">
          <a:blip r:embed="rId3">
            <a:alphaModFix/>
          </a:blip>
          <a:srcRect t="14037"/>
          <a:stretch/>
        </p:blipFill>
        <p:spPr>
          <a:xfrm>
            <a:off x="6364200" y="1616976"/>
            <a:ext cx="3000676" cy="3484723"/>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3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How can I set functional boundaries?</a:t>
            </a:r>
            <a:endParaRPr/>
          </a:p>
        </p:txBody>
      </p:sp>
      <p:sp>
        <p:nvSpPr>
          <p:cNvPr id="256" name="Google Shape;256;p33"/>
          <p:cNvSpPr txBox="1">
            <a:spLocks noGrp="1"/>
          </p:cNvSpPr>
          <p:nvPr>
            <p:ph type="body" idx="1"/>
          </p:nvPr>
        </p:nvSpPr>
        <p:spPr>
          <a:xfrm>
            <a:off x="311700" y="101772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900">
                <a:solidFill>
                  <a:schemeClr val="dk1"/>
                </a:solidFill>
              </a:rPr>
              <a:t>Effective communication is the brick and mortar of your healthy boundary castle. And it can be learned!</a:t>
            </a:r>
            <a:br>
              <a:rPr lang="en" sz="1900">
                <a:solidFill>
                  <a:schemeClr val="dk1"/>
                </a:solidFill>
              </a:rPr>
            </a:br>
            <a:br>
              <a:rPr lang="en" sz="1900"/>
            </a:br>
            <a:endParaRPr/>
          </a:p>
          <a:p>
            <a:pPr marL="0" lvl="0" indent="0" algn="l" rtl="0">
              <a:spcBef>
                <a:spcPts val="1200"/>
              </a:spcBef>
              <a:spcAft>
                <a:spcPts val="1200"/>
              </a:spcAft>
              <a:buNone/>
            </a:pPr>
            <a:endParaRPr/>
          </a:p>
        </p:txBody>
      </p:sp>
      <p:grpSp>
        <p:nvGrpSpPr>
          <p:cNvPr id="257" name="Google Shape;257;p33"/>
          <p:cNvGrpSpPr/>
          <p:nvPr/>
        </p:nvGrpSpPr>
        <p:grpSpPr>
          <a:xfrm>
            <a:off x="1602725" y="1803575"/>
            <a:ext cx="5753150" cy="3144750"/>
            <a:chOff x="1695450" y="999450"/>
            <a:chExt cx="5753150" cy="3144750"/>
          </a:xfrm>
        </p:grpSpPr>
        <p:sp>
          <p:nvSpPr>
            <p:cNvPr id="258" name="Google Shape;258;p33"/>
            <p:cNvSpPr/>
            <p:nvPr/>
          </p:nvSpPr>
          <p:spPr>
            <a:xfrm>
              <a:off x="1695499" y="999450"/>
              <a:ext cx="2819400" cy="3144600"/>
            </a:xfrm>
            <a:prstGeom prst="roundRect">
              <a:avLst>
                <a:gd name="adj" fmla="val 7280"/>
              </a:avLst>
            </a:prstGeom>
            <a:solidFill>
              <a:srgbClr val="ADC2A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rchivo"/>
                <a:ea typeface="Archivo"/>
                <a:cs typeface="Archivo"/>
                <a:sym typeface="Archivo"/>
              </a:endParaRPr>
            </a:p>
          </p:txBody>
        </p:sp>
        <p:sp>
          <p:nvSpPr>
            <p:cNvPr id="259" name="Google Shape;259;p33"/>
            <p:cNvSpPr txBox="1"/>
            <p:nvPr/>
          </p:nvSpPr>
          <p:spPr>
            <a:xfrm>
              <a:off x="1695450" y="1572300"/>
              <a:ext cx="2819400" cy="2571900"/>
            </a:xfrm>
            <a:prstGeom prst="rect">
              <a:avLst/>
            </a:prstGeom>
            <a:noFill/>
            <a:ln>
              <a:noFill/>
            </a:ln>
          </p:spPr>
          <p:txBody>
            <a:bodyPr spcFirstLastPara="1" wrap="square" lIns="91425" tIns="91425" rIns="91425" bIns="182875" anchor="b" anchorCtr="0">
              <a:normAutofit lnSpcReduction="10000"/>
            </a:bodyPr>
            <a:lstStyle/>
            <a:p>
              <a:pPr marL="457200" lvl="0" indent="-342900" algn="l" rtl="0">
                <a:lnSpc>
                  <a:spcPct val="115000"/>
                </a:lnSpc>
                <a:spcBef>
                  <a:spcPts val="0"/>
                </a:spcBef>
                <a:spcAft>
                  <a:spcPts val="0"/>
                </a:spcAft>
                <a:buClr>
                  <a:srgbClr val="000000"/>
                </a:buClr>
                <a:buSzPts val="1800"/>
                <a:buFont typeface="Archivo Medium"/>
                <a:buChar char="➔"/>
              </a:pPr>
              <a:r>
                <a:rPr lang="en" sz="1800">
                  <a:latin typeface="Archivo Medium"/>
                  <a:ea typeface="Archivo Medium"/>
                  <a:cs typeface="Archivo Medium"/>
                  <a:sym typeface="Archivo Medium"/>
                </a:rPr>
                <a:t>Not stating what you want at all or not stating it in a way it can be received by the other person.</a:t>
              </a:r>
              <a:endParaRPr sz="1800">
                <a:latin typeface="Archivo Medium"/>
                <a:ea typeface="Archivo Medium"/>
                <a:cs typeface="Archivo Medium"/>
                <a:sym typeface="Archivo Medium"/>
              </a:endParaRPr>
            </a:p>
            <a:p>
              <a:pPr marL="457200" lvl="0" indent="-342900" algn="l" rtl="0">
                <a:lnSpc>
                  <a:spcPct val="115000"/>
                </a:lnSpc>
                <a:spcBef>
                  <a:spcPts val="0"/>
                </a:spcBef>
                <a:spcAft>
                  <a:spcPts val="0"/>
                </a:spcAft>
                <a:buClr>
                  <a:srgbClr val="000000"/>
                </a:buClr>
                <a:buSzPts val="1800"/>
                <a:buFont typeface="Archivo Medium"/>
                <a:buChar char="➔"/>
              </a:pPr>
              <a:r>
                <a:rPr lang="en" sz="1800">
                  <a:latin typeface="Archivo Medium"/>
                  <a:ea typeface="Archivo Medium"/>
                  <a:cs typeface="Archivo Medium"/>
                  <a:sym typeface="Archivo Medium"/>
                </a:rPr>
                <a:t>Passive, timid, cryptic, reserved</a:t>
              </a:r>
              <a:endParaRPr sz="1800">
                <a:latin typeface="Archivo Medium"/>
                <a:ea typeface="Archivo Medium"/>
                <a:cs typeface="Archivo Medium"/>
                <a:sym typeface="Archivo Medium"/>
              </a:endParaRPr>
            </a:p>
            <a:p>
              <a:pPr marL="457200" lvl="0" indent="-342900" algn="l" rtl="0">
                <a:lnSpc>
                  <a:spcPct val="115000"/>
                </a:lnSpc>
                <a:spcBef>
                  <a:spcPts val="0"/>
                </a:spcBef>
                <a:spcAft>
                  <a:spcPts val="0"/>
                </a:spcAft>
                <a:buClr>
                  <a:srgbClr val="000000"/>
                </a:buClr>
                <a:buSzPts val="1800"/>
                <a:buFont typeface="Archivo Medium"/>
                <a:buChar char="➔"/>
              </a:pPr>
              <a:r>
                <a:rPr lang="en" sz="1800">
                  <a:latin typeface="Archivo Medium"/>
                  <a:ea typeface="Archivo Medium"/>
                  <a:cs typeface="Archivo Medium"/>
                  <a:sym typeface="Archivo Medium"/>
                </a:rPr>
                <a:t>Passive aggressive</a:t>
              </a:r>
              <a:endParaRPr sz="1800">
                <a:latin typeface="Archivo Medium"/>
                <a:ea typeface="Archivo Medium"/>
                <a:cs typeface="Archivo Medium"/>
                <a:sym typeface="Archivo Medium"/>
              </a:endParaRPr>
            </a:p>
          </p:txBody>
        </p:sp>
        <p:sp>
          <p:nvSpPr>
            <p:cNvPr id="260" name="Google Shape;260;p33"/>
            <p:cNvSpPr txBox="1"/>
            <p:nvPr/>
          </p:nvSpPr>
          <p:spPr>
            <a:xfrm>
              <a:off x="1695500" y="999450"/>
              <a:ext cx="2819400" cy="923400"/>
            </a:xfrm>
            <a:prstGeom prst="rect">
              <a:avLst/>
            </a:prstGeom>
            <a:noFill/>
            <a:ln>
              <a:noFill/>
            </a:ln>
          </p:spPr>
          <p:txBody>
            <a:bodyPr spcFirstLastPara="1" wrap="square" lIns="182875" tIns="91425" rIns="182875" bIns="91425" anchor="t" anchorCtr="0">
              <a:normAutofit/>
            </a:bodyPr>
            <a:lstStyle/>
            <a:p>
              <a:pPr marL="0" lvl="0" indent="0" algn="l" rtl="0">
                <a:lnSpc>
                  <a:spcPct val="100000"/>
                </a:lnSpc>
                <a:spcBef>
                  <a:spcPts val="0"/>
                </a:spcBef>
                <a:spcAft>
                  <a:spcPts val="0"/>
                </a:spcAft>
                <a:buNone/>
              </a:pPr>
              <a:r>
                <a:rPr lang="en" sz="2400" b="1">
                  <a:latin typeface="Darker Grotesque"/>
                  <a:ea typeface="Darker Grotesque"/>
                  <a:cs typeface="Darker Grotesque"/>
                  <a:sym typeface="Darker Grotesque"/>
                </a:rPr>
                <a:t>Ineffective:</a:t>
              </a:r>
              <a:endParaRPr sz="2400" b="1">
                <a:latin typeface="Darker Grotesque"/>
                <a:ea typeface="Darker Grotesque"/>
                <a:cs typeface="Darker Grotesque"/>
                <a:sym typeface="Darker Grotesque"/>
              </a:endParaRPr>
            </a:p>
          </p:txBody>
        </p:sp>
        <p:sp>
          <p:nvSpPr>
            <p:cNvPr id="261" name="Google Shape;261;p33"/>
            <p:cNvSpPr/>
            <p:nvPr/>
          </p:nvSpPr>
          <p:spPr>
            <a:xfrm>
              <a:off x="4629199" y="999450"/>
              <a:ext cx="2819400" cy="3144600"/>
            </a:xfrm>
            <a:prstGeom prst="roundRect">
              <a:avLst>
                <a:gd name="adj" fmla="val 7280"/>
              </a:avLst>
            </a:prstGeom>
            <a:solidFill>
              <a:srgbClr val="ADC2A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rchivo"/>
                <a:ea typeface="Archivo"/>
                <a:cs typeface="Archivo"/>
                <a:sym typeface="Archivo"/>
              </a:endParaRPr>
            </a:p>
          </p:txBody>
        </p:sp>
        <p:sp>
          <p:nvSpPr>
            <p:cNvPr id="262" name="Google Shape;262;p33"/>
            <p:cNvSpPr txBox="1"/>
            <p:nvPr/>
          </p:nvSpPr>
          <p:spPr>
            <a:xfrm>
              <a:off x="4629150" y="1679100"/>
              <a:ext cx="2819400" cy="2465100"/>
            </a:xfrm>
            <a:prstGeom prst="rect">
              <a:avLst/>
            </a:prstGeom>
            <a:noFill/>
            <a:ln>
              <a:noFill/>
            </a:ln>
          </p:spPr>
          <p:txBody>
            <a:bodyPr spcFirstLastPara="1" wrap="square" lIns="91425" tIns="91425" rIns="91425" bIns="182875" anchor="b" anchorCtr="0">
              <a:normAutofit/>
            </a:bodyPr>
            <a:lstStyle/>
            <a:p>
              <a:pPr marL="457200" lvl="0" indent="-342900" algn="l" rtl="0">
                <a:lnSpc>
                  <a:spcPct val="115000"/>
                </a:lnSpc>
                <a:spcBef>
                  <a:spcPts val="0"/>
                </a:spcBef>
                <a:spcAft>
                  <a:spcPts val="0"/>
                </a:spcAft>
                <a:buClr>
                  <a:srgbClr val="000000"/>
                </a:buClr>
                <a:buSzPts val="1800"/>
                <a:buFont typeface="Archivo Medium"/>
                <a:buChar char="➔"/>
              </a:pPr>
              <a:r>
                <a:rPr lang="en" sz="1800">
                  <a:latin typeface="Archivo Medium"/>
                  <a:ea typeface="Archivo Medium"/>
                  <a:cs typeface="Archivo Medium"/>
                  <a:sym typeface="Archivo Medium"/>
                </a:rPr>
                <a:t>Expressing your genuine responses</a:t>
              </a:r>
              <a:endParaRPr sz="1800">
                <a:latin typeface="Archivo Medium"/>
                <a:ea typeface="Archivo Medium"/>
                <a:cs typeface="Archivo Medium"/>
                <a:sym typeface="Archivo Medium"/>
              </a:endParaRPr>
            </a:p>
            <a:p>
              <a:pPr marL="457200" lvl="0" indent="-342900" algn="l" rtl="0">
                <a:lnSpc>
                  <a:spcPct val="115000"/>
                </a:lnSpc>
                <a:spcBef>
                  <a:spcPts val="0"/>
                </a:spcBef>
                <a:spcAft>
                  <a:spcPts val="0"/>
                </a:spcAft>
                <a:buClr>
                  <a:srgbClr val="000000"/>
                </a:buClr>
                <a:buSzPts val="1800"/>
                <a:buFont typeface="Archivo Medium"/>
                <a:buChar char="➔"/>
              </a:pPr>
              <a:r>
                <a:rPr lang="en" sz="1800">
                  <a:latin typeface="Archivo Medium"/>
                  <a:ea typeface="Archivo Medium"/>
                  <a:cs typeface="Archivo Medium"/>
                  <a:sym typeface="Archivo Medium"/>
                </a:rPr>
                <a:t>Direct, to the point</a:t>
              </a:r>
              <a:endParaRPr sz="1800">
                <a:latin typeface="Archivo Medium"/>
                <a:ea typeface="Archivo Medium"/>
                <a:cs typeface="Archivo Medium"/>
                <a:sym typeface="Archivo Medium"/>
              </a:endParaRPr>
            </a:p>
            <a:p>
              <a:pPr marL="457200" lvl="0" indent="-342900" algn="l" rtl="0">
                <a:lnSpc>
                  <a:spcPct val="115000"/>
                </a:lnSpc>
                <a:spcBef>
                  <a:spcPts val="0"/>
                </a:spcBef>
                <a:spcAft>
                  <a:spcPts val="0"/>
                </a:spcAft>
                <a:buClr>
                  <a:srgbClr val="000000"/>
                </a:buClr>
                <a:buSzPts val="1800"/>
                <a:buFont typeface="Archivo Medium"/>
                <a:buChar char="➔"/>
              </a:pPr>
              <a:r>
                <a:rPr lang="en" sz="1800">
                  <a:latin typeface="Archivo Medium"/>
                  <a:ea typeface="Archivo Medium"/>
                  <a:cs typeface="Archivo Medium"/>
                  <a:sym typeface="Archivo Medium"/>
                </a:rPr>
                <a:t>Assertive</a:t>
              </a:r>
              <a:endParaRPr sz="1800">
                <a:latin typeface="Archivo Medium"/>
                <a:ea typeface="Archivo Medium"/>
                <a:cs typeface="Archivo Medium"/>
                <a:sym typeface="Archivo Medium"/>
              </a:endParaRPr>
            </a:p>
            <a:p>
              <a:pPr marL="457200" lvl="0" indent="-342900" algn="l" rtl="0">
                <a:lnSpc>
                  <a:spcPct val="115000"/>
                </a:lnSpc>
                <a:spcBef>
                  <a:spcPts val="0"/>
                </a:spcBef>
                <a:spcAft>
                  <a:spcPts val="0"/>
                </a:spcAft>
                <a:buClr>
                  <a:srgbClr val="000000"/>
                </a:buClr>
                <a:buSzPts val="1800"/>
                <a:buFont typeface="Archivo Medium"/>
                <a:buChar char="➔"/>
              </a:pPr>
              <a:r>
                <a:rPr lang="en" sz="1800">
                  <a:latin typeface="Archivo Medium"/>
                  <a:ea typeface="Archivo Medium"/>
                  <a:cs typeface="Archivo Medium"/>
                  <a:sym typeface="Archivo Medium"/>
                </a:rPr>
                <a:t>Clear</a:t>
              </a:r>
              <a:endParaRPr sz="1800">
                <a:latin typeface="Archivo Medium"/>
                <a:ea typeface="Archivo Medium"/>
                <a:cs typeface="Archivo Medium"/>
                <a:sym typeface="Archivo Medium"/>
              </a:endParaRPr>
            </a:p>
            <a:p>
              <a:pPr marL="457200" lvl="0" indent="-342900" algn="l" rtl="0">
                <a:lnSpc>
                  <a:spcPct val="115000"/>
                </a:lnSpc>
                <a:spcBef>
                  <a:spcPts val="0"/>
                </a:spcBef>
                <a:spcAft>
                  <a:spcPts val="0"/>
                </a:spcAft>
                <a:buClr>
                  <a:srgbClr val="000000"/>
                </a:buClr>
                <a:buSzPts val="1800"/>
                <a:buFont typeface="Archivo Medium"/>
                <a:buChar char="➔"/>
              </a:pPr>
              <a:r>
                <a:rPr lang="en" sz="1800">
                  <a:latin typeface="Archivo Medium"/>
                  <a:ea typeface="Archivo Medium"/>
                  <a:cs typeface="Archivo Medium"/>
                  <a:sym typeface="Archivo Medium"/>
                </a:rPr>
                <a:t>Open to the response of others</a:t>
              </a:r>
              <a:endParaRPr sz="1800">
                <a:latin typeface="Archivo Medium"/>
                <a:ea typeface="Archivo Medium"/>
                <a:cs typeface="Archivo Medium"/>
                <a:sym typeface="Archivo Medium"/>
              </a:endParaRPr>
            </a:p>
          </p:txBody>
        </p:sp>
        <p:sp>
          <p:nvSpPr>
            <p:cNvPr id="263" name="Google Shape;263;p33"/>
            <p:cNvSpPr txBox="1"/>
            <p:nvPr/>
          </p:nvSpPr>
          <p:spPr>
            <a:xfrm>
              <a:off x="4629200" y="999450"/>
              <a:ext cx="2819400" cy="923400"/>
            </a:xfrm>
            <a:prstGeom prst="rect">
              <a:avLst/>
            </a:prstGeom>
            <a:noFill/>
            <a:ln>
              <a:noFill/>
            </a:ln>
          </p:spPr>
          <p:txBody>
            <a:bodyPr spcFirstLastPara="1" wrap="square" lIns="182875" tIns="91425" rIns="182875" bIns="91425" anchor="t" anchorCtr="0">
              <a:normAutofit/>
            </a:bodyPr>
            <a:lstStyle/>
            <a:p>
              <a:pPr marL="0" lvl="0" indent="0" algn="l" rtl="0">
                <a:lnSpc>
                  <a:spcPct val="100000"/>
                </a:lnSpc>
                <a:spcBef>
                  <a:spcPts val="0"/>
                </a:spcBef>
                <a:spcAft>
                  <a:spcPts val="0"/>
                </a:spcAft>
                <a:buNone/>
              </a:pPr>
              <a:r>
                <a:rPr lang="en" sz="2400" b="1">
                  <a:latin typeface="Darker Grotesque"/>
                  <a:ea typeface="Darker Grotesque"/>
                  <a:cs typeface="Darker Grotesque"/>
                  <a:sym typeface="Darker Grotesque"/>
                </a:rPr>
                <a:t>Effective</a:t>
              </a:r>
              <a:endParaRPr sz="2400" b="1">
                <a:latin typeface="Darker Grotesque"/>
                <a:ea typeface="Darker Grotesque"/>
                <a:cs typeface="Darker Grotesque"/>
                <a:sym typeface="Darker Grotesque"/>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3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lnSpc>
                <a:spcPct val="115000"/>
              </a:lnSpc>
              <a:spcBef>
                <a:spcPts val="0"/>
              </a:spcBef>
              <a:spcAft>
                <a:spcPts val="0"/>
              </a:spcAft>
              <a:buClr>
                <a:schemeClr val="dk1"/>
              </a:buClr>
              <a:buSzPct val="37786"/>
              <a:buFont typeface="Arial"/>
              <a:buNone/>
            </a:pPr>
            <a:r>
              <a:rPr lang="en" sz="2911"/>
              <a:t>Strategy: Create a proactive boundary plan…</a:t>
            </a:r>
            <a:endParaRPr sz="2911"/>
          </a:p>
          <a:p>
            <a:pPr marL="0" lvl="0" indent="0" algn="l" rtl="0">
              <a:spcBef>
                <a:spcPts val="1200"/>
              </a:spcBef>
              <a:spcAft>
                <a:spcPts val="0"/>
              </a:spcAft>
              <a:buNone/>
            </a:pPr>
            <a:endParaRPr/>
          </a:p>
        </p:txBody>
      </p:sp>
      <p:sp>
        <p:nvSpPr>
          <p:cNvPr id="269" name="Google Shape;269;p3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Clr>
                <a:schemeClr val="dk1"/>
              </a:buClr>
              <a:buSzPts val="1100"/>
              <a:buFont typeface="Arial"/>
              <a:buNone/>
            </a:pPr>
            <a:r>
              <a:rPr lang="en">
                <a:solidFill>
                  <a:schemeClr val="dk1"/>
                </a:solidFill>
              </a:rPr>
              <a:t>Informed by your unique history, experience and style</a:t>
            </a:r>
            <a:br>
              <a:rPr lang="en">
                <a:solidFill>
                  <a:schemeClr val="dk1"/>
                </a:solidFill>
              </a:rPr>
            </a:br>
            <a:r>
              <a:rPr lang="en">
                <a:solidFill>
                  <a:schemeClr val="dk1"/>
                </a:solidFill>
              </a:rPr>
              <a:t>Consider the timing</a:t>
            </a:r>
            <a:br>
              <a:rPr lang="en">
                <a:solidFill>
                  <a:schemeClr val="dk1"/>
                </a:solidFill>
              </a:rPr>
            </a:br>
            <a:r>
              <a:rPr lang="en">
                <a:solidFill>
                  <a:schemeClr val="dk1"/>
                </a:solidFill>
              </a:rPr>
              <a:t>What type of person are you dealing with? </a:t>
            </a:r>
            <a:endParaRPr>
              <a:solidFill>
                <a:schemeClr val="dk1"/>
              </a:solidFill>
            </a:endParaRPr>
          </a:p>
          <a:p>
            <a:pPr marL="0" lvl="0" indent="0" algn="l" rtl="0">
              <a:spcBef>
                <a:spcPts val="1200"/>
              </a:spcBef>
              <a:spcAft>
                <a:spcPts val="1200"/>
              </a:spcAft>
              <a:buClr>
                <a:schemeClr val="dk1"/>
              </a:buClr>
              <a:buSzPts val="1100"/>
              <a:buFont typeface="Arial"/>
              <a:buNone/>
            </a:pPr>
            <a:r>
              <a:rPr lang="en" u="sng">
                <a:solidFill>
                  <a:schemeClr val="dk1"/>
                </a:solidFill>
              </a:rPr>
              <a:t>3 types:</a:t>
            </a:r>
            <a:r>
              <a:rPr lang="en">
                <a:solidFill>
                  <a:schemeClr val="dk1"/>
                </a:solidFill>
              </a:rPr>
              <a:t> </a:t>
            </a:r>
            <a:br>
              <a:rPr lang="en">
                <a:solidFill>
                  <a:schemeClr val="dk1"/>
                </a:solidFill>
              </a:rPr>
            </a:br>
            <a:r>
              <a:rPr lang="en">
                <a:solidFill>
                  <a:schemeClr val="dk1"/>
                </a:solidFill>
              </a:rPr>
              <a:t>	</a:t>
            </a:r>
            <a:r>
              <a:rPr lang="en" b="1">
                <a:solidFill>
                  <a:schemeClr val="dk1"/>
                </a:solidFill>
              </a:rPr>
              <a:t>First timer</a:t>
            </a:r>
            <a:r>
              <a:rPr lang="en">
                <a:solidFill>
                  <a:schemeClr val="dk1"/>
                </a:solidFill>
              </a:rPr>
              <a:t> = clearly and calmly make your boundary request</a:t>
            </a:r>
            <a:br>
              <a:rPr lang="en">
                <a:solidFill>
                  <a:schemeClr val="dk1"/>
                </a:solidFill>
              </a:rPr>
            </a:br>
            <a:r>
              <a:rPr lang="en">
                <a:solidFill>
                  <a:schemeClr val="dk1"/>
                </a:solidFill>
              </a:rPr>
              <a:t>	</a:t>
            </a:r>
            <a:r>
              <a:rPr lang="en" b="1">
                <a:solidFill>
                  <a:schemeClr val="dk1"/>
                </a:solidFill>
              </a:rPr>
              <a:t>Repeat offender</a:t>
            </a:r>
            <a:r>
              <a:rPr lang="en">
                <a:solidFill>
                  <a:schemeClr val="dk1"/>
                </a:solidFill>
              </a:rPr>
              <a:t> = add specific consequences to your request</a:t>
            </a:r>
            <a:br>
              <a:rPr lang="en">
                <a:solidFill>
                  <a:schemeClr val="dk1"/>
                </a:solidFill>
              </a:rPr>
            </a:br>
            <a:r>
              <a:rPr lang="en">
                <a:solidFill>
                  <a:schemeClr val="dk1"/>
                </a:solidFill>
              </a:rPr>
              <a:t>	</a:t>
            </a:r>
            <a:r>
              <a:rPr lang="en" b="1">
                <a:solidFill>
                  <a:schemeClr val="dk1"/>
                </a:solidFill>
              </a:rPr>
              <a:t>Boundary bully/destroyer</a:t>
            </a:r>
            <a:r>
              <a:rPr lang="en">
                <a:solidFill>
                  <a:schemeClr val="dk1"/>
                </a:solidFill>
              </a:rPr>
              <a:t> = limit their access to you</a:t>
            </a:r>
            <a:br>
              <a:rPr lang="en">
                <a:solidFill>
                  <a:schemeClr val="dk1"/>
                </a:solidFill>
              </a:rPr>
            </a:br>
            <a:br>
              <a:rPr lang="en">
                <a:solidFill>
                  <a:schemeClr val="dk1"/>
                </a:solidFill>
              </a:rPr>
            </a:br>
            <a:r>
              <a:rPr lang="en">
                <a:solidFill>
                  <a:schemeClr val="dk1"/>
                </a:solidFill>
              </a:rPr>
              <a:t>Level up the boundary as needed… start by assuming the person wants to respect your limit until they show you they don’t.</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35"/>
          <p:cNvSpPr txBox="1">
            <a:spLocks noGrp="1"/>
          </p:cNvSpPr>
          <p:nvPr>
            <p:ph type="title"/>
          </p:nvPr>
        </p:nvSpPr>
        <p:spPr>
          <a:xfrm>
            <a:off x="311700" y="445025"/>
            <a:ext cx="8520600" cy="446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Side Note on Boundary Destroyers</a:t>
            </a:r>
            <a:endParaRPr/>
          </a:p>
        </p:txBody>
      </p:sp>
      <p:sp>
        <p:nvSpPr>
          <p:cNvPr id="275" name="Google Shape;275;p35"/>
          <p:cNvSpPr txBox="1">
            <a:spLocks noGrp="1"/>
          </p:cNvSpPr>
          <p:nvPr>
            <p:ph type="body" idx="1"/>
          </p:nvPr>
        </p:nvSpPr>
        <p:spPr>
          <a:xfrm>
            <a:off x="311700" y="960125"/>
            <a:ext cx="8520600" cy="38748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 sz="1700" dirty="0">
                <a:solidFill>
                  <a:schemeClr val="dk1"/>
                </a:solidFill>
              </a:rPr>
              <a:t>Highly contentious, reactive, deeply sensitive, lack empathy, self-absorbed.</a:t>
            </a:r>
            <a:endParaRPr sz="1700" dirty="0">
              <a:solidFill>
                <a:schemeClr val="dk1"/>
              </a:solidFill>
            </a:endParaRPr>
          </a:p>
          <a:p>
            <a:pPr marL="0" lvl="0" indent="0" algn="l" rtl="0">
              <a:spcBef>
                <a:spcPts val="1200"/>
              </a:spcBef>
              <a:spcAft>
                <a:spcPts val="0"/>
              </a:spcAft>
              <a:buNone/>
            </a:pPr>
            <a:r>
              <a:rPr lang="en" sz="1700" dirty="0">
                <a:solidFill>
                  <a:schemeClr val="dk1"/>
                </a:solidFill>
              </a:rPr>
              <a:t>Master Manipulators:</a:t>
            </a:r>
            <a:br>
              <a:rPr lang="en" sz="1700" dirty="0">
                <a:solidFill>
                  <a:schemeClr val="dk1"/>
                </a:solidFill>
              </a:rPr>
            </a:br>
            <a:r>
              <a:rPr lang="en" sz="1700" dirty="0">
                <a:solidFill>
                  <a:schemeClr val="dk1"/>
                </a:solidFill>
              </a:rPr>
              <a:t>	Flipping the script- put you on defense and distract from their behavior</a:t>
            </a:r>
            <a:br>
              <a:rPr lang="en" sz="1700" dirty="0">
                <a:solidFill>
                  <a:schemeClr val="dk1"/>
                </a:solidFill>
              </a:rPr>
            </a:br>
            <a:r>
              <a:rPr lang="en" sz="1700" dirty="0">
                <a:solidFill>
                  <a:schemeClr val="dk1"/>
                </a:solidFill>
              </a:rPr>
              <a:t>	Gaslighting-make you question your memory, perception and sanity</a:t>
            </a:r>
            <a:br>
              <a:rPr lang="en" sz="1700" dirty="0">
                <a:solidFill>
                  <a:schemeClr val="dk1"/>
                </a:solidFill>
              </a:rPr>
            </a:br>
            <a:r>
              <a:rPr lang="en" sz="1700" dirty="0">
                <a:solidFill>
                  <a:schemeClr val="dk1"/>
                </a:solidFill>
              </a:rPr>
              <a:t>	Love bombing-idolize, devalue, discard</a:t>
            </a:r>
            <a:br>
              <a:rPr lang="en" sz="1700" dirty="0">
                <a:solidFill>
                  <a:schemeClr val="dk1"/>
                </a:solidFill>
              </a:rPr>
            </a:br>
            <a:r>
              <a:rPr lang="en" sz="1700" dirty="0">
                <a:solidFill>
                  <a:schemeClr val="dk1"/>
                </a:solidFill>
              </a:rPr>
              <a:t>	Rejecting your feelings</a:t>
            </a:r>
            <a:br>
              <a:rPr lang="en" sz="1700" dirty="0">
                <a:solidFill>
                  <a:schemeClr val="dk1"/>
                </a:solidFill>
              </a:rPr>
            </a:br>
            <a:r>
              <a:rPr lang="en" sz="1700" dirty="0">
                <a:solidFill>
                  <a:schemeClr val="dk1"/>
                </a:solidFill>
              </a:rPr>
              <a:t>	Money-covert control, fosters dependency</a:t>
            </a:r>
            <a:br>
              <a:rPr lang="en" sz="1700" dirty="0">
                <a:solidFill>
                  <a:schemeClr val="dk1"/>
                </a:solidFill>
              </a:rPr>
            </a:br>
            <a:r>
              <a:rPr lang="en" sz="1700" dirty="0">
                <a:solidFill>
                  <a:schemeClr val="dk1"/>
                </a:solidFill>
              </a:rPr>
              <a:t>	Acting-ploy for sympathy, play the victim so you’ll give in</a:t>
            </a:r>
            <a:br>
              <a:rPr lang="en" sz="1700" dirty="0">
                <a:solidFill>
                  <a:schemeClr val="dk1"/>
                </a:solidFill>
              </a:rPr>
            </a:br>
            <a:r>
              <a:rPr lang="en" sz="1700" dirty="0">
                <a:solidFill>
                  <a:schemeClr val="dk1"/>
                </a:solidFill>
              </a:rPr>
              <a:t>	Anger-fluctuate between hostility and loving behavior/words</a:t>
            </a:r>
            <a:br>
              <a:rPr lang="en" sz="1700" dirty="0">
                <a:solidFill>
                  <a:schemeClr val="dk1"/>
                </a:solidFill>
              </a:rPr>
            </a:br>
            <a:r>
              <a:rPr lang="en" sz="1700" dirty="0">
                <a:solidFill>
                  <a:schemeClr val="dk1"/>
                </a:solidFill>
              </a:rPr>
              <a:t>	Peer pressure-’My whole family agrees with me’...</a:t>
            </a:r>
            <a:endParaRPr sz="1700" dirty="0">
              <a:solidFill>
                <a:schemeClr val="dk1"/>
              </a:solidFill>
            </a:endParaRPr>
          </a:p>
          <a:p>
            <a:pPr marL="0" lvl="0" indent="0" algn="l" rtl="0">
              <a:spcBef>
                <a:spcPts val="1200"/>
              </a:spcBef>
              <a:spcAft>
                <a:spcPts val="1200"/>
              </a:spcAft>
              <a:buNone/>
            </a:pPr>
            <a:r>
              <a:rPr lang="en" sz="1700" dirty="0">
                <a:solidFill>
                  <a:schemeClr val="dk1"/>
                </a:solidFill>
              </a:rPr>
              <a:t>Remember, watch what they do… do their actions line up with their words?</a:t>
            </a:r>
            <a:endParaRPr sz="1700" dirty="0">
              <a:solidFill>
                <a:schemeClr val="dk1"/>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3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020"/>
              <a:t>Strategy:  Use the 3 R’s</a:t>
            </a:r>
            <a:endParaRPr sz="3020"/>
          </a:p>
        </p:txBody>
      </p:sp>
      <p:grpSp>
        <p:nvGrpSpPr>
          <p:cNvPr id="281" name="Google Shape;281;p36"/>
          <p:cNvGrpSpPr/>
          <p:nvPr/>
        </p:nvGrpSpPr>
        <p:grpSpPr>
          <a:xfrm>
            <a:off x="138825" y="1240116"/>
            <a:ext cx="8829375" cy="2803682"/>
            <a:chOff x="636978" y="1416450"/>
            <a:chExt cx="7870020" cy="2310600"/>
          </a:xfrm>
        </p:grpSpPr>
        <p:sp>
          <p:nvSpPr>
            <p:cNvPr id="282" name="Google Shape;282;p36"/>
            <p:cNvSpPr/>
            <p:nvPr/>
          </p:nvSpPr>
          <p:spPr>
            <a:xfrm>
              <a:off x="637000" y="1416450"/>
              <a:ext cx="2524200" cy="2310600"/>
            </a:xfrm>
            <a:prstGeom prst="roundRect">
              <a:avLst>
                <a:gd name="adj" fmla="val 10795"/>
              </a:avLst>
            </a:prstGeom>
            <a:solidFill>
              <a:srgbClr val="F3F3F3"/>
            </a:solidFill>
            <a:ln>
              <a:noFill/>
            </a:ln>
          </p:spPr>
          <p:txBody>
            <a:bodyPr spcFirstLastPara="1" wrap="square" lIns="45700" tIns="45700" rIns="45700" bIns="45700" anchor="t" anchorCtr="0">
              <a:noAutofit/>
            </a:bodyPr>
            <a:lstStyle/>
            <a:p>
              <a:pPr marL="0" lvl="0" indent="0" algn="l" rtl="0">
                <a:spcBef>
                  <a:spcPts val="0"/>
                </a:spcBef>
                <a:spcAft>
                  <a:spcPts val="0"/>
                </a:spcAft>
                <a:buNone/>
              </a:pPr>
              <a:endParaRPr sz="3200">
                <a:solidFill>
                  <a:srgbClr val="E3E9BD"/>
                </a:solidFill>
                <a:latin typeface="Barlow Semi Condensed Black"/>
                <a:ea typeface="Barlow Semi Condensed Black"/>
                <a:cs typeface="Barlow Semi Condensed Black"/>
                <a:sym typeface="Barlow Semi Condensed Black"/>
              </a:endParaRPr>
            </a:p>
          </p:txBody>
        </p:sp>
        <p:sp>
          <p:nvSpPr>
            <p:cNvPr id="283" name="Google Shape;283;p36"/>
            <p:cNvSpPr/>
            <p:nvPr/>
          </p:nvSpPr>
          <p:spPr>
            <a:xfrm>
              <a:off x="637016" y="1649583"/>
              <a:ext cx="2524200" cy="848400"/>
            </a:xfrm>
            <a:prstGeom prst="homePlate">
              <a:avLst>
                <a:gd name="adj" fmla="val 50581"/>
              </a:avLst>
            </a:prstGeom>
            <a:solidFill>
              <a:srgbClr val="E0F0A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Barlow Semi Condensed"/>
                <a:ea typeface="Barlow Semi Condensed"/>
                <a:cs typeface="Barlow Semi Condensed"/>
                <a:sym typeface="Barlow Semi Condensed"/>
              </a:endParaRPr>
            </a:p>
          </p:txBody>
        </p:sp>
        <p:sp>
          <p:nvSpPr>
            <p:cNvPr id="284" name="Google Shape;284;p36"/>
            <p:cNvSpPr txBox="1"/>
            <p:nvPr/>
          </p:nvSpPr>
          <p:spPr>
            <a:xfrm>
              <a:off x="636978" y="1649578"/>
              <a:ext cx="2390100" cy="788100"/>
            </a:xfrm>
            <a:prstGeom prst="rect">
              <a:avLst/>
            </a:prstGeom>
            <a:noFill/>
            <a:ln>
              <a:noFill/>
            </a:ln>
          </p:spPr>
          <p:txBody>
            <a:bodyPr spcFirstLastPara="1" wrap="square" lIns="91425" tIns="0" rIns="0" bIns="0" anchor="ctr" anchorCtr="0">
              <a:noAutofit/>
            </a:bodyPr>
            <a:lstStyle/>
            <a:p>
              <a:pPr marL="0" lvl="0" indent="0" algn="l" rtl="0">
                <a:lnSpc>
                  <a:spcPct val="70000"/>
                </a:lnSpc>
                <a:spcBef>
                  <a:spcPts val="0"/>
                </a:spcBef>
                <a:spcAft>
                  <a:spcPts val="0"/>
                </a:spcAft>
                <a:buNone/>
              </a:pPr>
              <a:r>
                <a:rPr lang="en" sz="2600" b="1">
                  <a:latin typeface="Barlow Semi Condensed"/>
                  <a:ea typeface="Barlow Semi Condensed"/>
                  <a:cs typeface="Barlow Semi Condensed"/>
                  <a:sym typeface="Barlow Semi Condensed"/>
                </a:rPr>
                <a:t>Recognize</a:t>
              </a:r>
              <a:endParaRPr sz="2600" b="1">
                <a:latin typeface="Barlow Semi Condensed"/>
                <a:ea typeface="Barlow Semi Condensed"/>
                <a:cs typeface="Barlow Semi Condensed"/>
                <a:sym typeface="Barlow Semi Condensed"/>
              </a:endParaRPr>
            </a:p>
          </p:txBody>
        </p:sp>
        <p:sp>
          <p:nvSpPr>
            <p:cNvPr id="285" name="Google Shape;285;p36"/>
            <p:cNvSpPr txBox="1"/>
            <p:nvPr/>
          </p:nvSpPr>
          <p:spPr>
            <a:xfrm>
              <a:off x="637000" y="2586455"/>
              <a:ext cx="2524200" cy="1021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2000">
                  <a:latin typeface="Barlow Semi Condensed"/>
                  <a:ea typeface="Barlow Semi Condensed"/>
                  <a:cs typeface="Barlow Semi Condensed"/>
                  <a:sym typeface="Barlow Semi Condensed"/>
                </a:rPr>
                <a:t>How are you feeling?</a:t>
              </a:r>
              <a:endParaRPr sz="2000">
                <a:latin typeface="Barlow Semi Condensed"/>
                <a:ea typeface="Barlow Semi Condensed"/>
                <a:cs typeface="Barlow Semi Condensed"/>
                <a:sym typeface="Barlow Semi Condensed"/>
              </a:endParaRPr>
            </a:p>
            <a:p>
              <a:pPr marL="0" lvl="0" indent="0" algn="l" rtl="0">
                <a:spcBef>
                  <a:spcPts val="0"/>
                </a:spcBef>
                <a:spcAft>
                  <a:spcPts val="0"/>
                </a:spcAft>
                <a:buNone/>
              </a:pPr>
              <a:r>
                <a:rPr lang="en" sz="2000">
                  <a:latin typeface="Barlow Semi Condensed"/>
                  <a:ea typeface="Barlow Semi Condensed"/>
                  <a:cs typeface="Barlow Semi Condensed"/>
                  <a:sym typeface="Barlow Semi Condensed"/>
                </a:rPr>
                <a:t>Understand what’s good for you and what is not.</a:t>
              </a:r>
              <a:endParaRPr sz="2000">
                <a:latin typeface="Barlow Semi Condensed"/>
                <a:ea typeface="Barlow Semi Condensed"/>
                <a:cs typeface="Barlow Semi Condensed"/>
                <a:sym typeface="Barlow Semi Condensed"/>
              </a:endParaRPr>
            </a:p>
          </p:txBody>
        </p:sp>
        <p:sp>
          <p:nvSpPr>
            <p:cNvPr id="286" name="Google Shape;286;p36"/>
            <p:cNvSpPr/>
            <p:nvPr/>
          </p:nvSpPr>
          <p:spPr>
            <a:xfrm>
              <a:off x="3307775" y="1416450"/>
              <a:ext cx="2524200" cy="2310600"/>
            </a:xfrm>
            <a:prstGeom prst="roundRect">
              <a:avLst>
                <a:gd name="adj" fmla="val 10795"/>
              </a:avLst>
            </a:prstGeom>
            <a:solidFill>
              <a:srgbClr val="F3F3F3"/>
            </a:solidFill>
            <a:ln>
              <a:noFill/>
            </a:ln>
          </p:spPr>
          <p:txBody>
            <a:bodyPr spcFirstLastPara="1" wrap="square" lIns="45700" tIns="45700" rIns="45700" bIns="45700" anchor="t" anchorCtr="0">
              <a:noAutofit/>
            </a:bodyPr>
            <a:lstStyle/>
            <a:p>
              <a:pPr marL="0" lvl="0" indent="0" algn="l" rtl="0">
                <a:spcBef>
                  <a:spcPts val="0"/>
                </a:spcBef>
                <a:spcAft>
                  <a:spcPts val="0"/>
                </a:spcAft>
                <a:buNone/>
              </a:pPr>
              <a:endParaRPr sz="3200">
                <a:solidFill>
                  <a:srgbClr val="E3E9BD"/>
                </a:solidFill>
                <a:latin typeface="Barlow Semi Condensed Black"/>
                <a:ea typeface="Barlow Semi Condensed Black"/>
                <a:cs typeface="Barlow Semi Condensed Black"/>
                <a:sym typeface="Barlow Semi Condensed Black"/>
              </a:endParaRPr>
            </a:p>
          </p:txBody>
        </p:sp>
        <p:sp>
          <p:nvSpPr>
            <p:cNvPr id="287" name="Google Shape;287;p36"/>
            <p:cNvSpPr/>
            <p:nvPr/>
          </p:nvSpPr>
          <p:spPr>
            <a:xfrm>
              <a:off x="3312036" y="1619430"/>
              <a:ext cx="2524200" cy="848400"/>
            </a:xfrm>
            <a:prstGeom prst="homePlate">
              <a:avLst>
                <a:gd name="adj" fmla="val 50581"/>
              </a:avLst>
            </a:prstGeom>
            <a:solidFill>
              <a:srgbClr val="F3C1E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Barlow Semi Condensed"/>
                <a:ea typeface="Barlow Semi Condensed"/>
                <a:cs typeface="Barlow Semi Condensed"/>
                <a:sym typeface="Barlow Semi Condensed"/>
              </a:endParaRPr>
            </a:p>
          </p:txBody>
        </p:sp>
        <p:sp>
          <p:nvSpPr>
            <p:cNvPr id="288" name="Google Shape;288;p36"/>
            <p:cNvSpPr txBox="1"/>
            <p:nvPr/>
          </p:nvSpPr>
          <p:spPr>
            <a:xfrm>
              <a:off x="3307764" y="1649578"/>
              <a:ext cx="2390100" cy="788100"/>
            </a:xfrm>
            <a:prstGeom prst="rect">
              <a:avLst/>
            </a:prstGeom>
            <a:noFill/>
            <a:ln>
              <a:noFill/>
            </a:ln>
          </p:spPr>
          <p:txBody>
            <a:bodyPr spcFirstLastPara="1" wrap="square" lIns="91425" tIns="0" rIns="0" bIns="0" anchor="ctr" anchorCtr="0">
              <a:noAutofit/>
            </a:bodyPr>
            <a:lstStyle/>
            <a:p>
              <a:pPr marL="0" lvl="0" indent="0" algn="l" rtl="0">
                <a:lnSpc>
                  <a:spcPct val="70000"/>
                </a:lnSpc>
                <a:spcBef>
                  <a:spcPts val="0"/>
                </a:spcBef>
                <a:spcAft>
                  <a:spcPts val="0"/>
                </a:spcAft>
                <a:buNone/>
              </a:pPr>
              <a:r>
                <a:rPr lang="en" sz="2600" b="1">
                  <a:latin typeface="Barlow Semi Condensed"/>
                  <a:ea typeface="Barlow Semi Condensed"/>
                  <a:cs typeface="Barlow Semi Condensed"/>
                  <a:sym typeface="Barlow Semi Condensed"/>
                </a:rPr>
                <a:t>Release</a:t>
              </a:r>
              <a:endParaRPr sz="2600" b="1">
                <a:latin typeface="Barlow Semi Condensed"/>
                <a:ea typeface="Barlow Semi Condensed"/>
                <a:cs typeface="Barlow Semi Condensed"/>
                <a:sym typeface="Barlow Semi Condensed"/>
              </a:endParaRPr>
            </a:p>
          </p:txBody>
        </p:sp>
        <p:sp>
          <p:nvSpPr>
            <p:cNvPr id="289" name="Google Shape;289;p36"/>
            <p:cNvSpPr txBox="1"/>
            <p:nvPr/>
          </p:nvSpPr>
          <p:spPr>
            <a:xfrm>
              <a:off x="3307760" y="2513892"/>
              <a:ext cx="2524200" cy="10944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2000">
                  <a:latin typeface="Barlow Semi Condensed"/>
                  <a:ea typeface="Barlow Semi Condensed"/>
                  <a:cs typeface="Barlow Semi Condensed"/>
                  <a:sym typeface="Barlow Semi Condensed"/>
                </a:rPr>
                <a:t>Let go of the story.</a:t>
              </a:r>
              <a:endParaRPr sz="2000">
                <a:latin typeface="Barlow Semi Condensed"/>
                <a:ea typeface="Barlow Semi Condensed"/>
                <a:cs typeface="Barlow Semi Condensed"/>
                <a:sym typeface="Barlow Semi Condensed"/>
              </a:endParaRPr>
            </a:p>
            <a:p>
              <a:pPr marL="0" lvl="0" indent="0" algn="l" rtl="0">
                <a:spcBef>
                  <a:spcPts val="0"/>
                </a:spcBef>
                <a:spcAft>
                  <a:spcPts val="0"/>
                </a:spcAft>
                <a:buNone/>
              </a:pPr>
              <a:r>
                <a:rPr lang="en" sz="2000">
                  <a:latin typeface="Barlow Semi Condensed"/>
                  <a:ea typeface="Barlow Semi Condensed"/>
                  <a:cs typeface="Barlow Semi Condensed"/>
                  <a:sym typeface="Barlow Semi Condensed"/>
                </a:rPr>
                <a:t>Limiting beliefs, transference, repeating patterns</a:t>
              </a:r>
              <a:endParaRPr sz="2000">
                <a:latin typeface="Barlow Semi Condensed"/>
                <a:ea typeface="Barlow Semi Condensed"/>
                <a:cs typeface="Barlow Semi Condensed"/>
                <a:sym typeface="Barlow Semi Condensed"/>
              </a:endParaRPr>
            </a:p>
          </p:txBody>
        </p:sp>
        <p:sp>
          <p:nvSpPr>
            <p:cNvPr id="290" name="Google Shape;290;p36"/>
            <p:cNvSpPr/>
            <p:nvPr/>
          </p:nvSpPr>
          <p:spPr>
            <a:xfrm>
              <a:off x="5978550" y="1416450"/>
              <a:ext cx="2524200" cy="2310600"/>
            </a:xfrm>
            <a:prstGeom prst="roundRect">
              <a:avLst>
                <a:gd name="adj" fmla="val 10795"/>
              </a:avLst>
            </a:prstGeom>
            <a:solidFill>
              <a:srgbClr val="F3F3F3"/>
            </a:solidFill>
            <a:ln>
              <a:noFill/>
            </a:ln>
          </p:spPr>
          <p:txBody>
            <a:bodyPr spcFirstLastPara="1" wrap="square" lIns="45700" tIns="45700" rIns="45700" bIns="45700" anchor="t" anchorCtr="0">
              <a:noAutofit/>
            </a:bodyPr>
            <a:lstStyle/>
            <a:p>
              <a:pPr marL="0" lvl="0" indent="0" algn="l" rtl="0">
                <a:spcBef>
                  <a:spcPts val="0"/>
                </a:spcBef>
                <a:spcAft>
                  <a:spcPts val="0"/>
                </a:spcAft>
                <a:buNone/>
              </a:pPr>
              <a:endParaRPr sz="3200">
                <a:solidFill>
                  <a:srgbClr val="E3E9BD"/>
                </a:solidFill>
                <a:latin typeface="Barlow Semi Condensed Black"/>
                <a:ea typeface="Barlow Semi Condensed Black"/>
                <a:cs typeface="Barlow Semi Condensed Black"/>
                <a:sym typeface="Barlow Semi Condensed Black"/>
              </a:endParaRPr>
            </a:p>
          </p:txBody>
        </p:sp>
        <p:sp>
          <p:nvSpPr>
            <p:cNvPr id="291" name="Google Shape;291;p36"/>
            <p:cNvSpPr/>
            <p:nvPr/>
          </p:nvSpPr>
          <p:spPr>
            <a:xfrm>
              <a:off x="5982798" y="1679745"/>
              <a:ext cx="2524200" cy="788100"/>
            </a:xfrm>
            <a:prstGeom prst="homePlate">
              <a:avLst>
                <a:gd name="adj" fmla="val 50581"/>
              </a:avLst>
            </a:prstGeom>
            <a:solidFill>
              <a:srgbClr val="DDC0A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Barlow Semi Condensed"/>
                <a:ea typeface="Barlow Semi Condensed"/>
                <a:cs typeface="Barlow Semi Condensed"/>
                <a:sym typeface="Barlow Semi Condensed"/>
              </a:endParaRPr>
            </a:p>
          </p:txBody>
        </p:sp>
        <p:sp>
          <p:nvSpPr>
            <p:cNvPr id="292" name="Google Shape;292;p36"/>
            <p:cNvSpPr txBox="1"/>
            <p:nvPr/>
          </p:nvSpPr>
          <p:spPr>
            <a:xfrm>
              <a:off x="5987062" y="1649578"/>
              <a:ext cx="2390100" cy="788100"/>
            </a:xfrm>
            <a:prstGeom prst="rect">
              <a:avLst/>
            </a:prstGeom>
            <a:noFill/>
            <a:ln>
              <a:noFill/>
            </a:ln>
          </p:spPr>
          <p:txBody>
            <a:bodyPr spcFirstLastPara="1" wrap="square" lIns="91425" tIns="0" rIns="0" bIns="0" anchor="ctr" anchorCtr="0">
              <a:noAutofit/>
            </a:bodyPr>
            <a:lstStyle/>
            <a:p>
              <a:pPr marL="0" lvl="0" indent="0" algn="l" rtl="0">
                <a:lnSpc>
                  <a:spcPct val="70000"/>
                </a:lnSpc>
                <a:spcBef>
                  <a:spcPts val="0"/>
                </a:spcBef>
                <a:spcAft>
                  <a:spcPts val="0"/>
                </a:spcAft>
                <a:buNone/>
              </a:pPr>
              <a:r>
                <a:rPr lang="en" sz="2600" b="1">
                  <a:latin typeface="Barlow Semi Condensed"/>
                  <a:ea typeface="Barlow Semi Condensed"/>
                  <a:cs typeface="Barlow Semi Condensed"/>
                  <a:sym typeface="Barlow Semi Condensed"/>
                </a:rPr>
                <a:t>Respond</a:t>
              </a:r>
              <a:endParaRPr sz="2600" b="1">
                <a:latin typeface="Barlow Semi Condensed"/>
                <a:ea typeface="Barlow Semi Condensed"/>
                <a:cs typeface="Barlow Semi Condensed"/>
                <a:sym typeface="Barlow Semi Condensed"/>
              </a:endParaRPr>
            </a:p>
          </p:txBody>
        </p:sp>
        <p:sp>
          <p:nvSpPr>
            <p:cNvPr id="293" name="Google Shape;293;p36"/>
            <p:cNvSpPr txBox="1"/>
            <p:nvPr/>
          </p:nvSpPr>
          <p:spPr>
            <a:xfrm>
              <a:off x="5978541" y="2513746"/>
              <a:ext cx="2524200" cy="10944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2000">
                  <a:latin typeface="Barlow Semi Condensed"/>
                  <a:ea typeface="Barlow Semi Condensed"/>
                  <a:cs typeface="Barlow Semi Condensed"/>
                  <a:sym typeface="Barlow Semi Condensed"/>
                </a:rPr>
                <a:t>Make a simple request or state your preference, desire, or deal breaker.</a:t>
              </a:r>
              <a:endParaRPr sz="2000">
                <a:latin typeface="Barlow Semi Condensed"/>
                <a:ea typeface="Barlow Semi Condensed"/>
                <a:cs typeface="Barlow Semi Condensed"/>
                <a:sym typeface="Barlow Semi Condensed"/>
              </a:endParaRPr>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grpSp>
        <p:nvGrpSpPr>
          <p:cNvPr id="298" name="Google Shape;298;p37"/>
          <p:cNvGrpSpPr/>
          <p:nvPr/>
        </p:nvGrpSpPr>
        <p:grpSpPr>
          <a:xfrm>
            <a:off x="444182" y="438789"/>
            <a:ext cx="7567404" cy="731700"/>
            <a:chOff x="444182" y="438789"/>
            <a:chExt cx="7567404" cy="731700"/>
          </a:xfrm>
        </p:grpSpPr>
        <p:sp>
          <p:nvSpPr>
            <p:cNvPr id="299" name="Google Shape;299;p37"/>
            <p:cNvSpPr txBox="1"/>
            <p:nvPr/>
          </p:nvSpPr>
          <p:spPr>
            <a:xfrm>
              <a:off x="444182" y="488975"/>
              <a:ext cx="2271000" cy="629700"/>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None/>
              </a:pPr>
              <a:r>
                <a:rPr lang="en" sz="3000">
                  <a:solidFill>
                    <a:srgbClr val="085630"/>
                  </a:solidFill>
                  <a:latin typeface="Roboto Medium"/>
                  <a:ea typeface="Roboto Medium"/>
                  <a:cs typeface="Roboto Medium"/>
                  <a:sym typeface="Roboto Medium"/>
                </a:rPr>
                <a:t>Be specific </a:t>
              </a:r>
              <a:endParaRPr sz="3000">
                <a:solidFill>
                  <a:srgbClr val="085630"/>
                </a:solidFill>
                <a:latin typeface="Roboto Medium"/>
                <a:ea typeface="Roboto Medium"/>
                <a:cs typeface="Roboto Medium"/>
                <a:sym typeface="Roboto Medium"/>
              </a:endParaRPr>
            </a:p>
          </p:txBody>
        </p:sp>
        <p:sp>
          <p:nvSpPr>
            <p:cNvPr id="300" name="Google Shape;300;p37"/>
            <p:cNvSpPr/>
            <p:nvPr/>
          </p:nvSpPr>
          <p:spPr>
            <a:xfrm>
              <a:off x="2789785" y="438789"/>
              <a:ext cx="5221800" cy="731700"/>
            </a:xfrm>
            <a:prstGeom prst="rect">
              <a:avLst/>
            </a:prstGeom>
            <a:solidFill>
              <a:srgbClr val="085630"/>
            </a:solid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301" name="Google Shape;301;p37"/>
            <p:cNvSpPr txBox="1"/>
            <p:nvPr/>
          </p:nvSpPr>
          <p:spPr>
            <a:xfrm>
              <a:off x="2914389" y="523065"/>
              <a:ext cx="4765800" cy="575400"/>
            </a:xfrm>
            <a:prstGeom prst="rect">
              <a:avLst/>
            </a:prstGeom>
            <a:noFill/>
            <a:ln>
              <a:noFill/>
            </a:ln>
          </p:spPr>
          <p:txBody>
            <a:bodyPr spcFirstLastPara="1" wrap="square" lIns="91425" tIns="45700" rIns="91425" bIns="45700" anchor="ctr" anchorCtr="0">
              <a:noAutofit/>
            </a:bodyPr>
            <a:lstStyle/>
            <a:p>
              <a:pPr marL="0" lvl="0" indent="0" algn="l" rtl="0">
                <a:lnSpc>
                  <a:spcPct val="115000"/>
                </a:lnSpc>
                <a:spcBef>
                  <a:spcPts val="0"/>
                </a:spcBef>
                <a:spcAft>
                  <a:spcPts val="0"/>
                </a:spcAft>
                <a:buNone/>
              </a:pPr>
              <a:r>
                <a:rPr lang="en">
                  <a:solidFill>
                    <a:srgbClr val="FFFFFF"/>
                  </a:solidFill>
                  <a:latin typeface="Roboto"/>
                  <a:ea typeface="Roboto"/>
                  <a:cs typeface="Roboto"/>
                  <a:sym typeface="Roboto"/>
                </a:rPr>
                <a:t>Internally clarify what you want in specific terms.</a:t>
              </a:r>
              <a:endParaRPr>
                <a:solidFill>
                  <a:srgbClr val="FFFFFF"/>
                </a:solidFill>
                <a:latin typeface="Roboto"/>
                <a:ea typeface="Roboto"/>
                <a:cs typeface="Roboto"/>
                <a:sym typeface="Roboto"/>
              </a:endParaRPr>
            </a:p>
          </p:txBody>
        </p:sp>
      </p:grpSp>
      <p:grpSp>
        <p:nvGrpSpPr>
          <p:cNvPr id="302" name="Google Shape;302;p37"/>
          <p:cNvGrpSpPr/>
          <p:nvPr/>
        </p:nvGrpSpPr>
        <p:grpSpPr>
          <a:xfrm>
            <a:off x="550775" y="1323150"/>
            <a:ext cx="7099312" cy="731700"/>
            <a:chOff x="550775" y="1323150"/>
            <a:chExt cx="7099312" cy="731700"/>
          </a:xfrm>
        </p:grpSpPr>
        <p:sp>
          <p:nvSpPr>
            <p:cNvPr id="303" name="Google Shape;303;p37"/>
            <p:cNvSpPr txBox="1"/>
            <p:nvPr/>
          </p:nvSpPr>
          <p:spPr>
            <a:xfrm>
              <a:off x="550775" y="1373350"/>
              <a:ext cx="2164500" cy="629700"/>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None/>
              </a:pPr>
              <a:r>
                <a:rPr lang="en" sz="3000">
                  <a:solidFill>
                    <a:srgbClr val="0B713F"/>
                  </a:solidFill>
                  <a:latin typeface="Roboto Medium"/>
                  <a:ea typeface="Roboto Medium"/>
                  <a:cs typeface="Roboto Medium"/>
                  <a:sym typeface="Roboto Medium"/>
                </a:rPr>
                <a:t>Take stock of yourself</a:t>
              </a:r>
              <a:endParaRPr sz="3000">
                <a:solidFill>
                  <a:srgbClr val="0B713F"/>
                </a:solidFill>
                <a:latin typeface="Roboto Medium"/>
                <a:ea typeface="Roboto Medium"/>
                <a:cs typeface="Roboto Medium"/>
                <a:sym typeface="Roboto Medium"/>
              </a:endParaRPr>
            </a:p>
          </p:txBody>
        </p:sp>
        <p:sp>
          <p:nvSpPr>
            <p:cNvPr id="304" name="Google Shape;304;p37"/>
            <p:cNvSpPr/>
            <p:nvPr/>
          </p:nvSpPr>
          <p:spPr>
            <a:xfrm>
              <a:off x="2789787" y="1323150"/>
              <a:ext cx="4860300" cy="731700"/>
            </a:xfrm>
            <a:prstGeom prst="rect">
              <a:avLst/>
            </a:prstGeom>
            <a:solidFill>
              <a:srgbClr val="0B713F"/>
            </a:solid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305" name="Google Shape;305;p37"/>
            <p:cNvSpPr txBox="1"/>
            <p:nvPr/>
          </p:nvSpPr>
          <p:spPr>
            <a:xfrm>
              <a:off x="2914387" y="1529721"/>
              <a:ext cx="4373100" cy="330600"/>
            </a:xfrm>
            <a:prstGeom prst="rect">
              <a:avLst/>
            </a:prstGeom>
            <a:noFill/>
            <a:ln>
              <a:noFill/>
            </a:ln>
          </p:spPr>
          <p:txBody>
            <a:bodyPr spcFirstLastPara="1" wrap="square" lIns="91425" tIns="45700" rIns="91425" bIns="45700" anchor="ctr" anchorCtr="0">
              <a:noAutofit/>
            </a:bodyPr>
            <a:lstStyle/>
            <a:p>
              <a:pPr marL="0" lvl="0" indent="0" algn="l" rtl="0">
                <a:lnSpc>
                  <a:spcPct val="115000"/>
                </a:lnSpc>
                <a:spcBef>
                  <a:spcPts val="0"/>
                </a:spcBef>
                <a:spcAft>
                  <a:spcPts val="0"/>
                </a:spcAft>
                <a:buNone/>
              </a:pPr>
              <a:r>
                <a:rPr lang="en" sz="1300">
                  <a:solidFill>
                    <a:srgbClr val="FFFFFF"/>
                  </a:solidFill>
                  <a:latin typeface="Roboto"/>
                  <a:ea typeface="Roboto"/>
                  <a:cs typeface="Roboto"/>
                  <a:sym typeface="Roboto"/>
                </a:rPr>
                <a:t>Use the 3Q’s to raise awareness of any unconscious material (yours) muddying the waters.</a:t>
              </a:r>
              <a:endParaRPr sz="1300">
                <a:solidFill>
                  <a:srgbClr val="FFFFFF"/>
                </a:solidFill>
                <a:latin typeface="Roboto"/>
                <a:ea typeface="Roboto"/>
                <a:cs typeface="Roboto"/>
                <a:sym typeface="Roboto"/>
              </a:endParaRPr>
            </a:p>
          </p:txBody>
        </p:sp>
      </p:grpSp>
      <p:grpSp>
        <p:nvGrpSpPr>
          <p:cNvPr id="306" name="Google Shape;306;p37"/>
          <p:cNvGrpSpPr/>
          <p:nvPr/>
        </p:nvGrpSpPr>
        <p:grpSpPr>
          <a:xfrm>
            <a:off x="444175" y="2204250"/>
            <a:ext cx="6843213" cy="731700"/>
            <a:chOff x="444175" y="2204250"/>
            <a:chExt cx="6843213" cy="731700"/>
          </a:xfrm>
        </p:grpSpPr>
        <p:sp>
          <p:nvSpPr>
            <p:cNvPr id="307" name="Google Shape;307;p37"/>
            <p:cNvSpPr txBox="1"/>
            <p:nvPr/>
          </p:nvSpPr>
          <p:spPr>
            <a:xfrm>
              <a:off x="444175" y="2254450"/>
              <a:ext cx="2271000" cy="629700"/>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None/>
              </a:pPr>
              <a:r>
                <a:rPr lang="en" sz="3000">
                  <a:solidFill>
                    <a:srgbClr val="0B7743"/>
                  </a:solidFill>
                  <a:latin typeface="Roboto Medium"/>
                  <a:ea typeface="Roboto Medium"/>
                  <a:cs typeface="Roboto Medium"/>
                  <a:sym typeface="Roboto Medium"/>
                </a:rPr>
                <a:t>Visualize* success</a:t>
              </a:r>
              <a:endParaRPr sz="3000">
                <a:solidFill>
                  <a:srgbClr val="0B7743"/>
                </a:solidFill>
                <a:latin typeface="Roboto Medium"/>
                <a:ea typeface="Roboto Medium"/>
                <a:cs typeface="Roboto Medium"/>
                <a:sym typeface="Roboto Medium"/>
              </a:endParaRPr>
            </a:p>
          </p:txBody>
        </p:sp>
        <p:sp>
          <p:nvSpPr>
            <p:cNvPr id="308" name="Google Shape;308;p37"/>
            <p:cNvSpPr/>
            <p:nvPr/>
          </p:nvSpPr>
          <p:spPr>
            <a:xfrm>
              <a:off x="2789787" y="2204250"/>
              <a:ext cx="4497600" cy="731700"/>
            </a:xfrm>
            <a:prstGeom prst="rect">
              <a:avLst/>
            </a:prstGeom>
            <a:solidFill>
              <a:srgbClr val="0B7743"/>
            </a:solid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309" name="Google Shape;309;p37"/>
            <p:cNvSpPr txBox="1"/>
            <p:nvPr/>
          </p:nvSpPr>
          <p:spPr>
            <a:xfrm>
              <a:off x="2914388" y="2410805"/>
              <a:ext cx="3849900" cy="330600"/>
            </a:xfrm>
            <a:prstGeom prst="rect">
              <a:avLst/>
            </a:prstGeom>
            <a:noFill/>
            <a:ln>
              <a:noFill/>
            </a:ln>
          </p:spPr>
          <p:txBody>
            <a:bodyPr spcFirstLastPara="1" wrap="square" lIns="91425" tIns="45700" rIns="91425" bIns="45700" anchor="ctr" anchorCtr="0">
              <a:noAutofit/>
            </a:bodyPr>
            <a:lstStyle/>
            <a:p>
              <a:pPr marL="0" lvl="0" indent="0" algn="l" rtl="0">
                <a:lnSpc>
                  <a:spcPct val="115000"/>
                </a:lnSpc>
                <a:spcBef>
                  <a:spcPts val="0"/>
                </a:spcBef>
                <a:spcAft>
                  <a:spcPts val="0"/>
                </a:spcAft>
                <a:buNone/>
              </a:pPr>
              <a:r>
                <a:rPr lang="en" sz="1300">
                  <a:solidFill>
                    <a:srgbClr val="FFFFFF"/>
                  </a:solidFill>
                  <a:latin typeface="Roboto"/>
                  <a:ea typeface="Roboto"/>
                  <a:cs typeface="Roboto"/>
                  <a:sym typeface="Roboto"/>
                </a:rPr>
                <a:t>Step out of fear and guilt.  </a:t>
              </a:r>
              <a:br>
                <a:rPr lang="en" sz="1300">
                  <a:solidFill>
                    <a:srgbClr val="FFFFFF"/>
                  </a:solidFill>
                  <a:latin typeface="Roboto"/>
                  <a:ea typeface="Roboto"/>
                  <a:cs typeface="Roboto"/>
                  <a:sym typeface="Roboto"/>
                </a:rPr>
              </a:br>
              <a:r>
                <a:rPr lang="en" sz="1300">
                  <a:solidFill>
                    <a:srgbClr val="FFFFFF"/>
                  </a:solidFill>
                  <a:latin typeface="Roboto"/>
                  <a:ea typeface="Roboto"/>
                  <a:cs typeface="Roboto"/>
                  <a:sym typeface="Roboto"/>
                </a:rPr>
                <a:t>Focus on how good it feels to be seen and heard.  </a:t>
              </a:r>
              <a:br>
                <a:rPr lang="en" sz="1300">
                  <a:solidFill>
                    <a:srgbClr val="FFFFFF"/>
                  </a:solidFill>
                  <a:latin typeface="Roboto"/>
                  <a:ea typeface="Roboto"/>
                  <a:cs typeface="Roboto"/>
                  <a:sym typeface="Roboto"/>
                </a:rPr>
              </a:br>
              <a:r>
                <a:rPr lang="en" sz="1300">
                  <a:solidFill>
                    <a:srgbClr val="FFFFFF"/>
                  </a:solidFill>
                  <a:latin typeface="Roboto"/>
                  <a:ea typeface="Roboto"/>
                  <a:cs typeface="Roboto"/>
                  <a:sym typeface="Roboto"/>
                </a:rPr>
                <a:t>It’s awesome to have the courage to speak up.  </a:t>
              </a:r>
              <a:endParaRPr sz="1300">
                <a:solidFill>
                  <a:srgbClr val="FFFFFF"/>
                </a:solidFill>
                <a:latin typeface="Roboto"/>
                <a:ea typeface="Roboto"/>
                <a:cs typeface="Roboto"/>
                <a:sym typeface="Roboto"/>
              </a:endParaRPr>
            </a:p>
          </p:txBody>
        </p:sp>
      </p:grpSp>
      <p:grpSp>
        <p:nvGrpSpPr>
          <p:cNvPr id="310" name="Google Shape;310;p37"/>
          <p:cNvGrpSpPr/>
          <p:nvPr/>
        </p:nvGrpSpPr>
        <p:grpSpPr>
          <a:xfrm>
            <a:off x="550775" y="3088625"/>
            <a:ext cx="6375112" cy="731700"/>
            <a:chOff x="550775" y="3088625"/>
            <a:chExt cx="6375112" cy="731700"/>
          </a:xfrm>
        </p:grpSpPr>
        <p:sp>
          <p:nvSpPr>
            <p:cNvPr id="311" name="Google Shape;311;p37"/>
            <p:cNvSpPr txBox="1"/>
            <p:nvPr/>
          </p:nvSpPr>
          <p:spPr>
            <a:xfrm>
              <a:off x="550775" y="3138825"/>
              <a:ext cx="2164500" cy="629700"/>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None/>
              </a:pPr>
              <a:r>
                <a:rPr lang="en" sz="3000">
                  <a:solidFill>
                    <a:srgbClr val="0C8148"/>
                  </a:solidFill>
                  <a:latin typeface="Roboto Medium"/>
                  <a:ea typeface="Roboto Medium"/>
                  <a:cs typeface="Roboto Medium"/>
                  <a:sym typeface="Roboto Medium"/>
                </a:rPr>
                <a:t>Be direct</a:t>
              </a:r>
              <a:endParaRPr sz="3000">
                <a:solidFill>
                  <a:srgbClr val="0C8148"/>
                </a:solidFill>
                <a:latin typeface="Roboto Medium"/>
                <a:ea typeface="Roboto Medium"/>
                <a:cs typeface="Roboto Medium"/>
                <a:sym typeface="Roboto Medium"/>
              </a:endParaRPr>
            </a:p>
          </p:txBody>
        </p:sp>
        <p:sp>
          <p:nvSpPr>
            <p:cNvPr id="312" name="Google Shape;312;p37"/>
            <p:cNvSpPr/>
            <p:nvPr/>
          </p:nvSpPr>
          <p:spPr>
            <a:xfrm>
              <a:off x="2789787" y="3088625"/>
              <a:ext cx="4136100" cy="731700"/>
            </a:xfrm>
            <a:prstGeom prst="rect">
              <a:avLst/>
            </a:prstGeom>
            <a:solidFill>
              <a:srgbClr val="0C8148"/>
            </a:solid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313" name="Google Shape;313;p37"/>
            <p:cNvSpPr txBox="1"/>
            <p:nvPr/>
          </p:nvSpPr>
          <p:spPr>
            <a:xfrm>
              <a:off x="2914388" y="3295179"/>
              <a:ext cx="3849900" cy="330600"/>
            </a:xfrm>
            <a:prstGeom prst="rect">
              <a:avLst/>
            </a:prstGeom>
            <a:noFill/>
            <a:ln>
              <a:noFill/>
            </a:ln>
          </p:spPr>
          <p:txBody>
            <a:bodyPr spcFirstLastPara="1" wrap="square" lIns="91425" tIns="45700" rIns="91425" bIns="45700" anchor="ctr" anchorCtr="0">
              <a:noAutofit/>
            </a:bodyPr>
            <a:lstStyle/>
            <a:p>
              <a:pPr marL="0" lvl="0" indent="0" algn="l" rtl="0">
                <a:lnSpc>
                  <a:spcPct val="115000"/>
                </a:lnSpc>
                <a:spcBef>
                  <a:spcPts val="0"/>
                </a:spcBef>
                <a:spcAft>
                  <a:spcPts val="0"/>
                </a:spcAft>
                <a:buNone/>
              </a:pPr>
              <a:r>
                <a:rPr lang="en" sz="1300">
                  <a:solidFill>
                    <a:srgbClr val="FFFFFF"/>
                  </a:solidFill>
                  <a:latin typeface="Roboto"/>
                  <a:ea typeface="Roboto"/>
                  <a:cs typeface="Roboto"/>
                  <a:sym typeface="Roboto"/>
                </a:rPr>
                <a:t>The goal is to inform the other of your preference, desire, request, limit or deal breaker.  Clear is kind.</a:t>
              </a:r>
              <a:endParaRPr sz="1300">
                <a:solidFill>
                  <a:srgbClr val="FFFFFF"/>
                </a:solidFill>
                <a:latin typeface="Roboto"/>
                <a:ea typeface="Roboto"/>
                <a:cs typeface="Roboto"/>
                <a:sym typeface="Roboto"/>
              </a:endParaRPr>
            </a:p>
          </p:txBody>
        </p:sp>
      </p:grpSp>
      <p:grpSp>
        <p:nvGrpSpPr>
          <p:cNvPr id="314" name="Google Shape;314;p37"/>
          <p:cNvGrpSpPr/>
          <p:nvPr/>
        </p:nvGrpSpPr>
        <p:grpSpPr>
          <a:xfrm>
            <a:off x="444170" y="3973000"/>
            <a:ext cx="6121718" cy="731700"/>
            <a:chOff x="444170" y="3973000"/>
            <a:chExt cx="6121718" cy="731700"/>
          </a:xfrm>
        </p:grpSpPr>
        <p:sp>
          <p:nvSpPr>
            <p:cNvPr id="315" name="Google Shape;315;p37"/>
            <p:cNvSpPr txBox="1"/>
            <p:nvPr/>
          </p:nvSpPr>
          <p:spPr>
            <a:xfrm>
              <a:off x="444170" y="4023200"/>
              <a:ext cx="2270700" cy="629700"/>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None/>
              </a:pPr>
              <a:r>
                <a:rPr lang="en" sz="3000">
                  <a:solidFill>
                    <a:srgbClr val="0E9453"/>
                  </a:solidFill>
                  <a:latin typeface="Roboto Medium"/>
                  <a:ea typeface="Roboto Medium"/>
                  <a:cs typeface="Roboto Medium"/>
                  <a:sym typeface="Roboto Medium"/>
                </a:rPr>
                <a:t>Express Gratitude</a:t>
              </a:r>
              <a:endParaRPr sz="3000">
                <a:solidFill>
                  <a:srgbClr val="0E9453"/>
                </a:solidFill>
                <a:latin typeface="Roboto Medium"/>
                <a:ea typeface="Roboto Medium"/>
                <a:cs typeface="Roboto Medium"/>
                <a:sym typeface="Roboto Medium"/>
              </a:endParaRPr>
            </a:p>
          </p:txBody>
        </p:sp>
        <p:sp>
          <p:nvSpPr>
            <p:cNvPr id="316" name="Google Shape;316;p37"/>
            <p:cNvSpPr/>
            <p:nvPr/>
          </p:nvSpPr>
          <p:spPr>
            <a:xfrm>
              <a:off x="2789787" y="3973000"/>
              <a:ext cx="3776100" cy="731700"/>
            </a:xfrm>
            <a:prstGeom prst="rect">
              <a:avLst/>
            </a:prstGeom>
            <a:solidFill>
              <a:srgbClr val="0E9453"/>
            </a:solid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317" name="Google Shape;317;p37"/>
            <p:cNvSpPr txBox="1"/>
            <p:nvPr/>
          </p:nvSpPr>
          <p:spPr>
            <a:xfrm>
              <a:off x="2902988" y="4179560"/>
              <a:ext cx="3497700" cy="330600"/>
            </a:xfrm>
            <a:prstGeom prst="rect">
              <a:avLst/>
            </a:prstGeom>
            <a:noFill/>
            <a:ln>
              <a:noFill/>
            </a:ln>
          </p:spPr>
          <p:txBody>
            <a:bodyPr spcFirstLastPara="1" wrap="square" lIns="91425" tIns="45700" rIns="91425" bIns="45700" anchor="ctr" anchorCtr="0">
              <a:noAutofit/>
            </a:bodyPr>
            <a:lstStyle/>
            <a:p>
              <a:pPr marL="0" lvl="0" indent="0" algn="l" rtl="0">
                <a:lnSpc>
                  <a:spcPct val="115000"/>
                </a:lnSpc>
                <a:spcBef>
                  <a:spcPts val="0"/>
                </a:spcBef>
                <a:spcAft>
                  <a:spcPts val="0"/>
                </a:spcAft>
                <a:buNone/>
              </a:pPr>
              <a:r>
                <a:rPr lang="en" sz="1300">
                  <a:solidFill>
                    <a:srgbClr val="FFFFFF"/>
                  </a:solidFill>
                  <a:latin typeface="Roboto"/>
                  <a:ea typeface="Roboto"/>
                  <a:cs typeface="Roboto"/>
                  <a:sym typeface="Roboto"/>
                </a:rPr>
                <a:t>Positive reinforcement of the new behaviors makes it more likely they will be repeated.</a:t>
              </a:r>
              <a:endParaRPr sz="1300">
                <a:solidFill>
                  <a:srgbClr val="FFFFFF"/>
                </a:solidFill>
                <a:latin typeface="Roboto"/>
                <a:ea typeface="Roboto"/>
                <a:cs typeface="Roboto"/>
                <a:sym typeface="Roboto"/>
              </a:endParaRPr>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38"/>
          <p:cNvSpPr txBox="1">
            <a:spLocks noGrp="1"/>
          </p:cNvSpPr>
          <p:nvPr>
            <p:ph type="ctrTitle"/>
          </p:nvPr>
        </p:nvSpPr>
        <p:spPr>
          <a:xfrm>
            <a:off x="311700" y="377425"/>
            <a:ext cx="8520600" cy="5688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SzPct val="38372"/>
              <a:buNone/>
            </a:pPr>
            <a:r>
              <a:rPr lang="en" sz="2580" b="1"/>
              <a:t>Strategy: Use boundary scripts and sentence starters</a:t>
            </a:r>
            <a:endParaRPr sz="2580" b="1"/>
          </a:p>
        </p:txBody>
      </p:sp>
      <p:sp>
        <p:nvSpPr>
          <p:cNvPr id="323" name="Google Shape;323;p38"/>
          <p:cNvSpPr txBox="1">
            <a:spLocks noGrp="1"/>
          </p:cNvSpPr>
          <p:nvPr>
            <p:ph type="subTitle" idx="1"/>
          </p:nvPr>
        </p:nvSpPr>
        <p:spPr>
          <a:xfrm>
            <a:off x="311700" y="1042900"/>
            <a:ext cx="8520600" cy="977100"/>
          </a:xfrm>
          <a:prstGeom prst="rect">
            <a:avLst/>
          </a:prstGeom>
        </p:spPr>
        <p:txBody>
          <a:bodyPr spcFirstLastPara="1" wrap="square" lIns="91425" tIns="91425" rIns="91425" bIns="91425" anchor="t" anchorCtr="0">
            <a:normAutofit lnSpcReduction="10000"/>
          </a:bodyPr>
          <a:lstStyle/>
          <a:p>
            <a:pPr marL="0" lvl="0" indent="0" algn="ctr" rtl="0">
              <a:lnSpc>
                <a:spcPct val="115000"/>
              </a:lnSpc>
              <a:spcBef>
                <a:spcPts val="0"/>
              </a:spcBef>
              <a:spcAft>
                <a:spcPts val="1200"/>
              </a:spcAft>
              <a:buNone/>
            </a:pPr>
            <a:r>
              <a:rPr lang="en" sz="2500">
                <a:solidFill>
                  <a:schemeClr val="dk1"/>
                </a:solidFill>
              </a:rPr>
              <a:t>Goal: inform the person of your preference, desire, </a:t>
            </a:r>
            <a:br>
              <a:rPr lang="en" sz="2500">
                <a:solidFill>
                  <a:schemeClr val="dk1"/>
                </a:solidFill>
              </a:rPr>
            </a:br>
            <a:r>
              <a:rPr lang="en" sz="2500">
                <a:solidFill>
                  <a:schemeClr val="dk1"/>
                </a:solidFill>
              </a:rPr>
              <a:t>request, limit or deal breaker</a:t>
            </a:r>
            <a:endParaRPr sz="2600">
              <a:solidFill>
                <a:schemeClr val="dk1"/>
              </a:solidFill>
            </a:endParaRPr>
          </a:p>
        </p:txBody>
      </p:sp>
      <p:sp>
        <p:nvSpPr>
          <p:cNvPr id="324" name="Google Shape;324;p38"/>
          <p:cNvSpPr txBox="1"/>
          <p:nvPr/>
        </p:nvSpPr>
        <p:spPr>
          <a:xfrm>
            <a:off x="1168850" y="759375"/>
            <a:ext cx="7003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chemeClr val="dk2"/>
              </a:solidFill>
            </a:endParaRPr>
          </a:p>
        </p:txBody>
      </p:sp>
      <p:sp>
        <p:nvSpPr>
          <p:cNvPr id="325" name="Google Shape;325;p38"/>
          <p:cNvSpPr txBox="1"/>
          <p:nvPr/>
        </p:nvSpPr>
        <p:spPr>
          <a:xfrm>
            <a:off x="707100" y="2265275"/>
            <a:ext cx="7729800" cy="2645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800" u="sng">
                <a:solidFill>
                  <a:schemeClr val="dk1"/>
                </a:solidFill>
                <a:highlight>
                  <a:schemeClr val="lt1"/>
                </a:highlight>
                <a:latin typeface="Montserrat"/>
                <a:ea typeface="Montserrat"/>
                <a:cs typeface="Montserrat"/>
                <a:sym typeface="Montserrat"/>
              </a:rPr>
              <a:t>The process:</a:t>
            </a:r>
            <a:br>
              <a:rPr lang="en" sz="1800">
                <a:solidFill>
                  <a:schemeClr val="dk1"/>
                </a:solidFill>
                <a:highlight>
                  <a:schemeClr val="lt1"/>
                </a:highlight>
                <a:latin typeface="Montserrat"/>
                <a:ea typeface="Montserrat"/>
                <a:cs typeface="Montserrat"/>
                <a:sym typeface="Montserrat"/>
              </a:rPr>
            </a:br>
            <a:r>
              <a:rPr lang="en" sz="1800">
                <a:solidFill>
                  <a:schemeClr val="dk1"/>
                </a:solidFill>
                <a:highlight>
                  <a:schemeClr val="lt1"/>
                </a:highlight>
                <a:latin typeface="Montserrat"/>
                <a:ea typeface="Montserrat"/>
                <a:cs typeface="Montserrat"/>
                <a:sym typeface="Montserrat"/>
              </a:rPr>
              <a:t>State the issue</a:t>
            </a:r>
            <a:br>
              <a:rPr lang="en" sz="1800">
                <a:solidFill>
                  <a:schemeClr val="dk1"/>
                </a:solidFill>
                <a:highlight>
                  <a:schemeClr val="lt1"/>
                </a:highlight>
                <a:latin typeface="Montserrat"/>
                <a:ea typeface="Montserrat"/>
                <a:cs typeface="Montserrat"/>
                <a:sym typeface="Montserrat"/>
              </a:rPr>
            </a:br>
            <a:r>
              <a:rPr lang="en" sz="1800">
                <a:solidFill>
                  <a:schemeClr val="dk1"/>
                </a:solidFill>
                <a:highlight>
                  <a:schemeClr val="lt1"/>
                </a:highlight>
                <a:latin typeface="Montserrat"/>
                <a:ea typeface="Montserrat"/>
                <a:cs typeface="Montserrat"/>
                <a:sym typeface="Montserrat"/>
              </a:rPr>
              <a:t>State your feelings</a:t>
            </a:r>
            <a:endParaRPr sz="1800">
              <a:solidFill>
                <a:schemeClr val="dk1"/>
              </a:solidFill>
              <a:highlight>
                <a:schemeClr val="lt1"/>
              </a:highlight>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 sz="1800">
                <a:solidFill>
                  <a:schemeClr val="dk1"/>
                </a:solidFill>
                <a:highlight>
                  <a:schemeClr val="lt1"/>
                </a:highlight>
                <a:latin typeface="Montserrat"/>
                <a:ea typeface="Montserrat"/>
                <a:cs typeface="Montserrat"/>
                <a:sym typeface="Montserrat"/>
              </a:rPr>
              <a:t>Make a simple request</a:t>
            </a:r>
            <a:endParaRPr sz="1800">
              <a:solidFill>
                <a:schemeClr val="dk1"/>
              </a:solidFill>
              <a:highlight>
                <a:schemeClr val="lt1"/>
              </a:highlight>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 sz="1800">
                <a:solidFill>
                  <a:schemeClr val="dk1"/>
                </a:solidFill>
                <a:highlight>
                  <a:schemeClr val="lt1"/>
                </a:highlight>
                <a:latin typeface="Montserrat"/>
                <a:ea typeface="Montserrat"/>
                <a:cs typeface="Montserrat"/>
                <a:sym typeface="Montserrat"/>
              </a:rPr>
              <a:t>Suggest an agreement</a:t>
            </a:r>
            <a:endParaRPr sz="1800">
              <a:solidFill>
                <a:schemeClr val="dk1"/>
              </a:solidFill>
              <a:highlight>
                <a:schemeClr val="lt1"/>
              </a:highlight>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 sz="1800">
                <a:solidFill>
                  <a:schemeClr val="dk1"/>
                </a:solidFill>
                <a:highlight>
                  <a:schemeClr val="lt1"/>
                </a:highlight>
                <a:latin typeface="Montserrat"/>
                <a:ea typeface="Montserrat"/>
                <a:cs typeface="Montserrat"/>
                <a:sym typeface="Montserrat"/>
              </a:rPr>
              <a:t>Add a consequence if needed</a:t>
            </a:r>
            <a:endParaRPr sz="1800">
              <a:solidFill>
                <a:schemeClr val="dk1"/>
              </a:solidFill>
              <a:highlight>
                <a:schemeClr val="lt1"/>
              </a:highlight>
              <a:latin typeface="Montserrat"/>
              <a:ea typeface="Montserrat"/>
              <a:cs typeface="Montserrat"/>
              <a:sym typeface="Montserrat"/>
            </a:endParaRPr>
          </a:p>
          <a:p>
            <a:pPr marL="0" lvl="0" indent="0" algn="l" rtl="0">
              <a:lnSpc>
                <a:spcPct val="115000"/>
              </a:lnSpc>
              <a:spcBef>
                <a:spcPts val="0"/>
              </a:spcBef>
              <a:spcAft>
                <a:spcPts val="0"/>
              </a:spcAft>
              <a:buNone/>
            </a:pPr>
            <a:r>
              <a:rPr lang="en" sz="1800">
                <a:solidFill>
                  <a:schemeClr val="dk1"/>
                </a:solidFill>
                <a:highlight>
                  <a:schemeClr val="lt1"/>
                </a:highlight>
                <a:latin typeface="Montserrat"/>
                <a:ea typeface="Montserrat"/>
                <a:cs typeface="Montserrat"/>
                <a:sym typeface="Montserrat"/>
              </a:rPr>
              <a:t>Take an action to enforce the consequence if needed.</a:t>
            </a:r>
            <a:endParaRPr sz="2500">
              <a:solidFill>
                <a:schemeClr val="dk1"/>
              </a:solidFill>
            </a:endParaRPr>
          </a:p>
        </p:txBody>
      </p:sp>
      <p:sp>
        <p:nvSpPr>
          <p:cNvPr id="326" name="Google Shape;326;p38"/>
          <p:cNvSpPr/>
          <p:nvPr/>
        </p:nvSpPr>
        <p:spPr>
          <a:xfrm>
            <a:off x="4801800" y="2116675"/>
            <a:ext cx="3749400" cy="1735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27" name="Google Shape;327;p38"/>
          <p:cNvSpPr txBox="1"/>
          <p:nvPr/>
        </p:nvSpPr>
        <p:spPr>
          <a:xfrm>
            <a:off x="4801800" y="2161075"/>
            <a:ext cx="3635100" cy="1647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900">
                <a:solidFill>
                  <a:schemeClr val="dk1"/>
                </a:solidFill>
              </a:rPr>
              <a:t>Note: </a:t>
            </a:r>
            <a:endParaRPr sz="1900">
              <a:solidFill>
                <a:schemeClr val="dk1"/>
              </a:solidFill>
            </a:endParaRPr>
          </a:p>
          <a:p>
            <a:pPr marL="0" lvl="0" indent="0" algn="ctr" rtl="0">
              <a:spcBef>
                <a:spcPts val="0"/>
              </a:spcBef>
              <a:spcAft>
                <a:spcPts val="0"/>
              </a:spcAft>
              <a:buNone/>
            </a:pPr>
            <a:r>
              <a:rPr lang="en" sz="1900">
                <a:solidFill>
                  <a:schemeClr val="dk1"/>
                </a:solidFill>
              </a:rPr>
              <a:t>a boundary does not sound like “You can’t talk to me like that!”</a:t>
            </a:r>
            <a:br>
              <a:rPr lang="en" sz="1900">
                <a:solidFill>
                  <a:schemeClr val="dk1"/>
                </a:solidFill>
              </a:rPr>
            </a:br>
            <a:r>
              <a:rPr lang="en" sz="1900">
                <a:solidFill>
                  <a:schemeClr val="dk1"/>
                </a:solidFill>
              </a:rPr>
              <a:t>That’s control.  </a:t>
            </a:r>
            <a:endParaRPr sz="1900">
              <a:solidFill>
                <a:schemeClr val="dk1"/>
              </a:solidFill>
            </a:endParaRPr>
          </a:p>
          <a:p>
            <a:pPr marL="0" lvl="0" indent="0" algn="ctr" rtl="0">
              <a:spcBef>
                <a:spcPts val="0"/>
              </a:spcBef>
              <a:spcAft>
                <a:spcPts val="0"/>
              </a:spcAft>
              <a:buNone/>
            </a:pPr>
            <a:r>
              <a:rPr lang="en" sz="1900">
                <a:solidFill>
                  <a:schemeClr val="dk1"/>
                </a:solidFill>
              </a:rPr>
              <a:t>The boundary focuses on you.</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39"/>
          <p:cNvSpPr txBox="1">
            <a:spLocks noGrp="1"/>
          </p:cNvSpPr>
          <p:nvPr>
            <p:ph type="body" idx="1"/>
          </p:nvPr>
        </p:nvSpPr>
        <p:spPr>
          <a:xfrm>
            <a:off x="698625" y="596550"/>
            <a:ext cx="3319800" cy="4367100"/>
          </a:xfrm>
          <a:prstGeom prst="rect">
            <a:avLst/>
          </a:prstGeom>
        </p:spPr>
        <p:txBody>
          <a:bodyPr spcFirstLastPara="1" wrap="square" lIns="91425" tIns="91425" rIns="91425" bIns="91425" anchor="t" anchorCtr="0">
            <a:normAutofit lnSpcReduction="20000"/>
          </a:bodyPr>
          <a:lstStyle/>
          <a:p>
            <a:pPr marL="0" lvl="0" indent="0" algn="l" rtl="0">
              <a:spcBef>
                <a:spcPts val="0"/>
              </a:spcBef>
              <a:spcAft>
                <a:spcPts val="0"/>
              </a:spcAft>
              <a:buNone/>
            </a:pPr>
            <a:r>
              <a:rPr lang="en" sz="1900">
                <a:solidFill>
                  <a:schemeClr val="dk1"/>
                </a:solidFill>
              </a:rPr>
              <a:t>Missteps to watch out for: </a:t>
            </a:r>
            <a:endParaRPr sz="1900">
              <a:solidFill>
                <a:schemeClr val="dk1"/>
              </a:solidFill>
            </a:endParaRPr>
          </a:p>
          <a:p>
            <a:pPr marL="457200" lvl="0" indent="-349250" algn="l" rtl="0">
              <a:spcBef>
                <a:spcPts val="1200"/>
              </a:spcBef>
              <a:spcAft>
                <a:spcPts val="0"/>
              </a:spcAft>
              <a:buClr>
                <a:schemeClr val="dk1"/>
              </a:buClr>
              <a:buSzPts val="1900"/>
              <a:buChar char="➔"/>
            </a:pPr>
            <a:r>
              <a:rPr lang="en" sz="1900">
                <a:solidFill>
                  <a:schemeClr val="dk1"/>
                </a:solidFill>
              </a:rPr>
              <a:t>Too wordy</a:t>
            </a:r>
            <a:endParaRPr sz="1900">
              <a:solidFill>
                <a:schemeClr val="dk1"/>
              </a:solidFill>
            </a:endParaRPr>
          </a:p>
          <a:p>
            <a:pPr marL="457200" lvl="0" indent="-349250" algn="l" rtl="0">
              <a:spcBef>
                <a:spcPts val="0"/>
              </a:spcBef>
              <a:spcAft>
                <a:spcPts val="0"/>
              </a:spcAft>
              <a:buClr>
                <a:schemeClr val="dk1"/>
              </a:buClr>
              <a:buSzPts val="1900"/>
              <a:buChar char="➔"/>
            </a:pPr>
            <a:r>
              <a:rPr lang="en" sz="1900">
                <a:solidFill>
                  <a:schemeClr val="dk1"/>
                </a:solidFill>
              </a:rPr>
              <a:t>Unclear</a:t>
            </a:r>
            <a:endParaRPr sz="1900">
              <a:solidFill>
                <a:schemeClr val="dk1"/>
              </a:solidFill>
            </a:endParaRPr>
          </a:p>
          <a:p>
            <a:pPr marL="457200" lvl="0" indent="-349250" algn="l" rtl="0">
              <a:spcBef>
                <a:spcPts val="0"/>
              </a:spcBef>
              <a:spcAft>
                <a:spcPts val="0"/>
              </a:spcAft>
              <a:buClr>
                <a:schemeClr val="dk1"/>
              </a:buClr>
              <a:buSzPts val="1900"/>
              <a:buChar char="➔"/>
            </a:pPr>
            <a:r>
              <a:rPr lang="en" sz="1900">
                <a:solidFill>
                  <a:schemeClr val="dk1"/>
                </a:solidFill>
              </a:rPr>
              <a:t>Unnecessary explanation</a:t>
            </a:r>
            <a:endParaRPr sz="1900">
              <a:solidFill>
                <a:schemeClr val="dk1"/>
              </a:solidFill>
            </a:endParaRPr>
          </a:p>
          <a:p>
            <a:pPr marL="457200" lvl="0" indent="-349250" algn="l" rtl="0">
              <a:spcBef>
                <a:spcPts val="0"/>
              </a:spcBef>
              <a:spcAft>
                <a:spcPts val="0"/>
              </a:spcAft>
              <a:buClr>
                <a:schemeClr val="dk1"/>
              </a:buClr>
              <a:buSzPts val="1900"/>
              <a:buChar char="➔"/>
            </a:pPr>
            <a:r>
              <a:rPr lang="en" sz="1900">
                <a:solidFill>
                  <a:schemeClr val="dk1"/>
                </a:solidFill>
              </a:rPr>
              <a:t>Trying to convince</a:t>
            </a:r>
            <a:endParaRPr sz="1900">
              <a:solidFill>
                <a:schemeClr val="dk1"/>
              </a:solidFill>
            </a:endParaRPr>
          </a:p>
          <a:p>
            <a:pPr marL="457200" lvl="0" indent="-349250" algn="l" rtl="0">
              <a:spcBef>
                <a:spcPts val="0"/>
              </a:spcBef>
              <a:spcAft>
                <a:spcPts val="0"/>
              </a:spcAft>
              <a:buClr>
                <a:schemeClr val="dk1"/>
              </a:buClr>
              <a:buSzPts val="1900"/>
              <a:buChar char="➔"/>
            </a:pPr>
            <a:r>
              <a:rPr lang="en" sz="1900">
                <a:solidFill>
                  <a:schemeClr val="dk1"/>
                </a:solidFill>
              </a:rPr>
              <a:t>Justifying</a:t>
            </a:r>
            <a:endParaRPr sz="1900">
              <a:solidFill>
                <a:schemeClr val="dk1"/>
              </a:solidFill>
            </a:endParaRPr>
          </a:p>
          <a:p>
            <a:pPr marL="457200" lvl="0" indent="-349250" algn="l" rtl="0">
              <a:spcBef>
                <a:spcPts val="0"/>
              </a:spcBef>
              <a:spcAft>
                <a:spcPts val="0"/>
              </a:spcAft>
              <a:buClr>
                <a:schemeClr val="dk1"/>
              </a:buClr>
              <a:buSzPts val="1900"/>
              <a:buChar char="➔"/>
            </a:pPr>
            <a:r>
              <a:rPr lang="en" sz="1900">
                <a:solidFill>
                  <a:schemeClr val="dk1"/>
                </a:solidFill>
              </a:rPr>
              <a:t>Overly aggressive</a:t>
            </a:r>
            <a:endParaRPr sz="1900">
              <a:solidFill>
                <a:schemeClr val="dk1"/>
              </a:solidFill>
            </a:endParaRPr>
          </a:p>
          <a:p>
            <a:pPr marL="457200" lvl="0" indent="-349250" algn="l" rtl="0">
              <a:spcBef>
                <a:spcPts val="0"/>
              </a:spcBef>
              <a:spcAft>
                <a:spcPts val="0"/>
              </a:spcAft>
              <a:buClr>
                <a:schemeClr val="dk1"/>
              </a:buClr>
              <a:buSzPts val="1900"/>
              <a:buChar char="➔"/>
            </a:pPr>
            <a:r>
              <a:rPr lang="en" sz="1900">
                <a:solidFill>
                  <a:schemeClr val="dk1"/>
                </a:solidFill>
              </a:rPr>
              <a:t>Blaming</a:t>
            </a:r>
            <a:endParaRPr sz="1900">
              <a:solidFill>
                <a:schemeClr val="dk1"/>
              </a:solidFill>
            </a:endParaRPr>
          </a:p>
          <a:p>
            <a:pPr marL="457200" lvl="0" indent="-349250" algn="l" rtl="0">
              <a:spcBef>
                <a:spcPts val="0"/>
              </a:spcBef>
              <a:spcAft>
                <a:spcPts val="0"/>
              </a:spcAft>
              <a:buClr>
                <a:schemeClr val="dk1"/>
              </a:buClr>
              <a:buSzPts val="1900"/>
              <a:buChar char="➔"/>
            </a:pPr>
            <a:r>
              <a:rPr lang="en" sz="1900">
                <a:solidFill>
                  <a:schemeClr val="dk1"/>
                </a:solidFill>
              </a:rPr>
              <a:t>Approval seeking questions (okay?)</a:t>
            </a:r>
            <a:endParaRPr sz="1900">
              <a:solidFill>
                <a:schemeClr val="dk1"/>
              </a:solidFill>
            </a:endParaRPr>
          </a:p>
          <a:p>
            <a:pPr marL="457200" lvl="0" indent="-384785" algn="l" rtl="0">
              <a:spcBef>
                <a:spcPts val="0"/>
              </a:spcBef>
              <a:spcAft>
                <a:spcPts val="800"/>
              </a:spcAft>
              <a:buClr>
                <a:schemeClr val="dk1"/>
              </a:buClr>
              <a:buSzPts val="2460"/>
              <a:buChar char="➔"/>
            </a:pPr>
            <a:r>
              <a:rPr lang="en" sz="1759">
                <a:solidFill>
                  <a:schemeClr val="dk1"/>
                </a:solidFill>
              </a:rPr>
              <a:t>Using: “never, always, but, </a:t>
            </a:r>
            <a:br>
              <a:rPr lang="en" sz="1759">
                <a:solidFill>
                  <a:schemeClr val="dk1"/>
                </a:solidFill>
              </a:rPr>
            </a:br>
            <a:r>
              <a:rPr lang="en" sz="1759">
                <a:solidFill>
                  <a:schemeClr val="dk1"/>
                </a:solidFill>
              </a:rPr>
              <a:t>actually, the truth is, and unfortunately.” </a:t>
            </a:r>
            <a:endParaRPr sz="1791">
              <a:solidFill>
                <a:schemeClr val="dk1"/>
              </a:solidFill>
            </a:endParaRPr>
          </a:p>
        </p:txBody>
      </p:sp>
      <p:sp>
        <p:nvSpPr>
          <p:cNvPr id="333" name="Google Shape;333;p39"/>
          <p:cNvSpPr/>
          <p:nvPr/>
        </p:nvSpPr>
        <p:spPr>
          <a:xfrm>
            <a:off x="4050125" y="631400"/>
            <a:ext cx="4542900" cy="4234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34" name="Google Shape;334;p39"/>
          <p:cNvSpPr txBox="1"/>
          <p:nvPr/>
        </p:nvSpPr>
        <p:spPr>
          <a:xfrm>
            <a:off x="4357200" y="812100"/>
            <a:ext cx="4567800" cy="3519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300">
                <a:solidFill>
                  <a:schemeClr val="dk1"/>
                </a:solidFill>
              </a:rPr>
              <a:t>TO DO’S:</a:t>
            </a:r>
            <a:endParaRPr sz="2300">
              <a:solidFill>
                <a:schemeClr val="dk1"/>
              </a:solidFill>
            </a:endParaRPr>
          </a:p>
          <a:p>
            <a:pPr marL="0" lvl="0" indent="0" algn="l" rtl="0">
              <a:spcBef>
                <a:spcPts val="0"/>
              </a:spcBef>
              <a:spcAft>
                <a:spcPts val="0"/>
              </a:spcAft>
              <a:buNone/>
            </a:pPr>
            <a:endParaRPr sz="2300">
              <a:solidFill>
                <a:schemeClr val="dk1"/>
              </a:solidFill>
            </a:endParaRPr>
          </a:p>
          <a:p>
            <a:pPr marL="457200" lvl="0" indent="-374650" algn="l" rtl="0">
              <a:spcBef>
                <a:spcPts val="0"/>
              </a:spcBef>
              <a:spcAft>
                <a:spcPts val="0"/>
              </a:spcAft>
              <a:buClr>
                <a:schemeClr val="dk1"/>
              </a:buClr>
              <a:buSzPts val="2300"/>
              <a:buAutoNum type="arabicPeriod"/>
            </a:pPr>
            <a:r>
              <a:rPr lang="en" sz="2300">
                <a:solidFill>
                  <a:schemeClr val="dk1"/>
                </a:solidFill>
              </a:rPr>
              <a:t>Use “I” statements</a:t>
            </a:r>
            <a:endParaRPr sz="2300">
              <a:solidFill>
                <a:schemeClr val="dk1"/>
              </a:solidFill>
            </a:endParaRPr>
          </a:p>
          <a:p>
            <a:pPr marL="457200" lvl="0" indent="0" algn="l" rtl="0">
              <a:spcBef>
                <a:spcPts val="0"/>
              </a:spcBef>
              <a:spcAft>
                <a:spcPts val="0"/>
              </a:spcAft>
              <a:buNone/>
            </a:pPr>
            <a:r>
              <a:rPr lang="en" sz="2300">
                <a:solidFill>
                  <a:schemeClr val="dk1"/>
                </a:solidFill>
              </a:rPr>
              <a:t>I need, I want, I expect</a:t>
            </a:r>
            <a:endParaRPr sz="2300">
              <a:solidFill>
                <a:schemeClr val="dk1"/>
              </a:solidFill>
            </a:endParaRPr>
          </a:p>
          <a:p>
            <a:pPr marL="457200" lvl="0" indent="-374650" algn="l" rtl="0">
              <a:spcBef>
                <a:spcPts val="0"/>
              </a:spcBef>
              <a:spcAft>
                <a:spcPts val="0"/>
              </a:spcAft>
              <a:buClr>
                <a:schemeClr val="dk1"/>
              </a:buClr>
              <a:buSzPts val="2300"/>
              <a:buAutoNum type="arabicPeriod"/>
            </a:pPr>
            <a:r>
              <a:rPr lang="en" sz="2300">
                <a:solidFill>
                  <a:schemeClr val="dk1"/>
                </a:solidFill>
              </a:rPr>
              <a:t>Take responsibility for yourself.</a:t>
            </a:r>
            <a:endParaRPr sz="2300">
              <a:solidFill>
                <a:schemeClr val="dk1"/>
              </a:solidFill>
            </a:endParaRPr>
          </a:p>
          <a:p>
            <a:pPr marL="457200" lvl="0" indent="-374650" algn="l" rtl="0">
              <a:spcBef>
                <a:spcPts val="0"/>
              </a:spcBef>
              <a:spcAft>
                <a:spcPts val="0"/>
              </a:spcAft>
              <a:buClr>
                <a:schemeClr val="dk1"/>
              </a:buClr>
              <a:buSzPts val="2300"/>
              <a:buAutoNum type="arabicPeriod"/>
            </a:pPr>
            <a:r>
              <a:rPr lang="en" sz="2300">
                <a:solidFill>
                  <a:schemeClr val="dk1"/>
                </a:solidFill>
              </a:rPr>
              <a:t>Be specific.</a:t>
            </a:r>
            <a:endParaRPr sz="2300">
              <a:solidFill>
                <a:schemeClr val="dk1"/>
              </a:solidFill>
            </a:endParaRPr>
          </a:p>
          <a:p>
            <a:pPr marL="457200" lvl="0" indent="0" algn="l" rtl="0">
              <a:spcBef>
                <a:spcPts val="0"/>
              </a:spcBef>
              <a:spcAft>
                <a:spcPts val="0"/>
              </a:spcAft>
              <a:buNone/>
            </a:pPr>
            <a:endParaRPr sz="1200">
              <a:solidFill>
                <a:schemeClr val="dk1"/>
              </a:solidFill>
            </a:endParaRPr>
          </a:p>
          <a:p>
            <a:pPr marL="0" lvl="0" indent="0" algn="l" rtl="0">
              <a:spcBef>
                <a:spcPts val="0"/>
              </a:spcBef>
              <a:spcAft>
                <a:spcPts val="0"/>
              </a:spcAft>
              <a:buNone/>
            </a:pPr>
            <a:r>
              <a:rPr lang="en" sz="2300">
                <a:solidFill>
                  <a:schemeClr val="dk1"/>
                </a:solidFill>
              </a:rPr>
              <a:t>Say what you mean and trust others to do the same.</a:t>
            </a:r>
            <a:endParaRPr sz="2300">
              <a:solidFill>
                <a:schemeClr val="dk1"/>
              </a:solidFill>
            </a:endParaRPr>
          </a:p>
          <a:p>
            <a:pPr marL="0" lvl="0" indent="0" algn="l" rtl="0">
              <a:spcBef>
                <a:spcPts val="0"/>
              </a:spcBef>
              <a:spcAft>
                <a:spcPts val="0"/>
              </a:spcAft>
              <a:buNone/>
            </a:pPr>
            <a:r>
              <a:rPr lang="en" sz="2300">
                <a:solidFill>
                  <a:schemeClr val="dk1"/>
                </a:solidFill>
              </a:rPr>
              <a:t>Clear = Kind</a:t>
            </a:r>
            <a:endParaRPr sz="2300">
              <a:solidFill>
                <a:schemeClr val="dk1"/>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40"/>
          <p:cNvSpPr txBox="1">
            <a:spLocks noGrp="1"/>
          </p:cNvSpPr>
          <p:nvPr>
            <p:ph type="ctrTitle"/>
          </p:nvPr>
        </p:nvSpPr>
        <p:spPr>
          <a:xfrm>
            <a:off x="1200902" y="1763500"/>
            <a:ext cx="6742200" cy="13602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a:t>Exercise:</a:t>
            </a:r>
            <a:br>
              <a:rPr lang="en"/>
            </a:br>
            <a:r>
              <a:rPr lang="en"/>
              <a:t>Writing basic boundary scripts</a:t>
            </a:r>
            <a:endParaRPr/>
          </a:p>
        </p:txBody>
      </p:sp>
      <p:sp>
        <p:nvSpPr>
          <p:cNvPr id="340" name="Google Shape;340;p40"/>
          <p:cNvSpPr txBox="1"/>
          <p:nvPr/>
        </p:nvSpPr>
        <p:spPr>
          <a:xfrm>
            <a:off x="1200900" y="3249375"/>
            <a:ext cx="7322700" cy="111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4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How do I hold or enforce my boundaries?</a:t>
            </a:r>
            <a:endParaRPr/>
          </a:p>
        </p:txBody>
      </p:sp>
      <p:sp>
        <p:nvSpPr>
          <p:cNvPr id="346" name="Google Shape;346;p41"/>
          <p:cNvSpPr txBox="1">
            <a:spLocks noGrp="1"/>
          </p:cNvSpPr>
          <p:nvPr>
            <p:ph type="body" idx="1"/>
          </p:nvPr>
        </p:nvSpPr>
        <p:spPr>
          <a:xfrm>
            <a:off x="311700" y="1017725"/>
            <a:ext cx="8520600" cy="3811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solidFill>
                  <a:schemeClr val="dk1"/>
                </a:solidFill>
              </a:rPr>
              <a:t> </a:t>
            </a:r>
            <a:r>
              <a:rPr lang="en" sz="2000">
                <a:solidFill>
                  <a:schemeClr val="dk1"/>
                </a:solidFill>
              </a:rPr>
              <a:t>*Remember people will do what you allow them to do*</a:t>
            </a:r>
            <a:endParaRPr sz="2000">
              <a:solidFill>
                <a:schemeClr val="dk1"/>
              </a:solidFill>
            </a:endParaRPr>
          </a:p>
          <a:p>
            <a:pPr marL="457200" lvl="0" indent="-355600" algn="l" rtl="0">
              <a:spcBef>
                <a:spcPts val="1200"/>
              </a:spcBef>
              <a:spcAft>
                <a:spcPts val="0"/>
              </a:spcAft>
              <a:buClr>
                <a:schemeClr val="dk1"/>
              </a:buClr>
              <a:buSzPts val="2000"/>
              <a:buChar char="●"/>
            </a:pPr>
            <a:r>
              <a:rPr lang="en" sz="2000">
                <a:solidFill>
                  <a:schemeClr val="dk1"/>
                </a:solidFill>
              </a:rPr>
              <a:t>Speak up in the moment</a:t>
            </a:r>
            <a:endParaRPr sz="2000">
              <a:solidFill>
                <a:schemeClr val="dk1"/>
              </a:solidFill>
            </a:endParaRPr>
          </a:p>
          <a:p>
            <a:pPr marL="457200" lvl="0" indent="-355600" algn="l" rtl="0">
              <a:spcBef>
                <a:spcPts val="0"/>
              </a:spcBef>
              <a:spcAft>
                <a:spcPts val="0"/>
              </a:spcAft>
              <a:buClr>
                <a:schemeClr val="dk1"/>
              </a:buClr>
              <a:buSzPts val="2000"/>
              <a:buChar char="●"/>
            </a:pPr>
            <a:r>
              <a:rPr lang="en" sz="2000">
                <a:solidFill>
                  <a:schemeClr val="dk1"/>
                </a:solidFill>
              </a:rPr>
              <a:t>Assertively restate your boundary</a:t>
            </a:r>
            <a:endParaRPr sz="2000">
              <a:solidFill>
                <a:schemeClr val="dk1"/>
              </a:solidFill>
            </a:endParaRPr>
          </a:p>
          <a:p>
            <a:pPr marL="457200" lvl="0" indent="-355600" algn="l" rtl="0">
              <a:spcBef>
                <a:spcPts val="0"/>
              </a:spcBef>
              <a:spcAft>
                <a:spcPts val="0"/>
              </a:spcAft>
              <a:buClr>
                <a:schemeClr val="dk1"/>
              </a:buClr>
              <a:buSzPts val="2000"/>
              <a:buChar char="●"/>
            </a:pPr>
            <a:r>
              <a:rPr lang="en" sz="2000">
                <a:solidFill>
                  <a:schemeClr val="dk1"/>
                </a:solidFill>
              </a:rPr>
              <a:t>Add information as needed</a:t>
            </a:r>
            <a:endParaRPr sz="2000">
              <a:solidFill>
                <a:schemeClr val="dk1"/>
              </a:solidFill>
            </a:endParaRPr>
          </a:p>
          <a:p>
            <a:pPr marL="457200" lvl="0" indent="-355600" algn="l" rtl="0">
              <a:spcBef>
                <a:spcPts val="0"/>
              </a:spcBef>
              <a:spcAft>
                <a:spcPts val="0"/>
              </a:spcAft>
              <a:buClr>
                <a:schemeClr val="dk1"/>
              </a:buClr>
              <a:buSzPts val="2000"/>
              <a:buChar char="●"/>
            </a:pPr>
            <a:r>
              <a:rPr lang="en" sz="2000">
                <a:solidFill>
                  <a:schemeClr val="dk1"/>
                </a:solidFill>
              </a:rPr>
              <a:t>Verbalize how the boundary violation </a:t>
            </a:r>
            <a:br>
              <a:rPr lang="en" sz="2000">
                <a:solidFill>
                  <a:schemeClr val="dk1"/>
                </a:solidFill>
              </a:rPr>
            </a:br>
            <a:r>
              <a:rPr lang="en" sz="2000">
                <a:solidFill>
                  <a:schemeClr val="dk1"/>
                </a:solidFill>
              </a:rPr>
              <a:t>made you feel</a:t>
            </a:r>
            <a:endParaRPr sz="2000">
              <a:solidFill>
                <a:schemeClr val="dk1"/>
              </a:solidFill>
            </a:endParaRPr>
          </a:p>
          <a:p>
            <a:pPr marL="457200" lvl="0" indent="-355600" algn="l" rtl="0">
              <a:spcBef>
                <a:spcPts val="0"/>
              </a:spcBef>
              <a:spcAft>
                <a:spcPts val="0"/>
              </a:spcAft>
              <a:buClr>
                <a:schemeClr val="dk1"/>
              </a:buClr>
              <a:buSzPts val="2000"/>
              <a:buChar char="●"/>
            </a:pPr>
            <a:r>
              <a:rPr lang="en" sz="2000">
                <a:solidFill>
                  <a:schemeClr val="dk1"/>
                </a:solidFill>
              </a:rPr>
              <a:t>Don’t let a violation slide</a:t>
            </a:r>
            <a:endParaRPr sz="2000">
              <a:solidFill>
                <a:schemeClr val="dk1"/>
              </a:solidFill>
            </a:endParaRPr>
          </a:p>
          <a:p>
            <a:pPr marL="457200" lvl="0" indent="-355600" algn="l" rtl="0">
              <a:spcBef>
                <a:spcPts val="0"/>
              </a:spcBef>
              <a:spcAft>
                <a:spcPts val="0"/>
              </a:spcAft>
              <a:buClr>
                <a:schemeClr val="dk1"/>
              </a:buClr>
              <a:buSzPts val="2000"/>
              <a:buChar char="●"/>
            </a:pPr>
            <a:r>
              <a:rPr lang="en" sz="2000">
                <a:solidFill>
                  <a:schemeClr val="dk1"/>
                </a:solidFill>
              </a:rPr>
              <a:t>Set a consequence</a:t>
            </a:r>
            <a:endParaRPr sz="2000">
              <a:solidFill>
                <a:schemeClr val="dk1"/>
              </a:solidFill>
            </a:endParaRPr>
          </a:p>
          <a:p>
            <a:pPr marL="457200" lvl="0" indent="-355600" algn="l" rtl="0">
              <a:spcBef>
                <a:spcPts val="0"/>
              </a:spcBef>
              <a:spcAft>
                <a:spcPts val="0"/>
              </a:spcAft>
              <a:buClr>
                <a:schemeClr val="dk1"/>
              </a:buClr>
              <a:buSzPts val="2000"/>
              <a:buChar char="●"/>
            </a:pPr>
            <a:r>
              <a:rPr lang="en" sz="2000">
                <a:solidFill>
                  <a:schemeClr val="dk1"/>
                </a:solidFill>
              </a:rPr>
              <a:t>Reduce interactions</a:t>
            </a:r>
            <a:endParaRPr sz="2000">
              <a:solidFill>
                <a:schemeClr val="dk1"/>
              </a:solidFill>
            </a:endParaRPr>
          </a:p>
          <a:p>
            <a:pPr marL="457200" lvl="0" indent="-355600" algn="l" rtl="0">
              <a:spcBef>
                <a:spcPts val="0"/>
              </a:spcBef>
              <a:spcAft>
                <a:spcPts val="0"/>
              </a:spcAft>
              <a:buClr>
                <a:schemeClr val="dk1"/>
              </a:buClr>
              <a:buSzPts val="2000"/>
              <a:buChar char="●"/>
            </a:pPr>
            <a:r>
              <a:rPr lang="en" sz="2000">
                <a:solidFill>
                  <a:schemeClr val="dk1"/>
                </a:solidFill>
              </a:rPr>
              <a:t>Be consistent</a:t>
            </a:r>
            <a:endParaRPr sz="2000">
              <a:solidFill>
                <a:schemeClr val="dk1"/>
              </a:solidFill>
            </a:endParaRPr>
          </a:p>
        </p:txBody>
      </p:sp>
      <p:pic>
        <p:nvPicPr>
          <p:cNvPr id="347" name="Google Shape;347;p41" descr="a man and a woman are sitting at a table with a caption that says see you know how to take a reservation (Provided by Tenor)"/>
          <p:cNvPicPr preferRelativeResize="0"/>
          <p:nvPr/>
        </p:nvPicPr>
        <p:blipFill>
          <a:blip r:embed="rId3">
            <a:alphaModFix/>
          </a:blip>
          <a:stretch>
            <a:fillRect/>
          </a:stretch>
        </p:blipFill>
        <p:spPr>
          <a:xfrm>
            <a:off x="5290450" y="2177300"/>
            <a:ext cx="3853550" cy="29662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5"/>
          <p:cNvSpPr txBox="1">
            <a:spLocks noGrp="1"/>
          </p:cNvSpPr>
          <p:nvPr>
            <p:ph type="ctrTitle"/>
          </p:nvPr>
        </p:nvSpPr>
        <p:spPr>
          <a:xfrm>
            <a:off x="449900" y="1121850"/>
            <a:ext cx="8382600" cy="23694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a:t>Codependents often have trouble setting healthy priorities and boundaries.</a:t>
            </a:r>
            <a:endParaRPr/>
          </a:p>
        </p:txBody>
      </p:sp>
      <p:sp>
        <p:nvSpPr>
          <p:cNvPr id="67" name="Google Shape;67;p15"/>
          <p:cNvSpPr txBox="1">
            <a:spLocks noGrp="1"/>
          </p:cNvSpPr>
          <p:nvPr>
            <p:ph type="subTitle" idx="1"/>
          </p:nvPr>
        </p:nvSpPr>
        <p:spPr>
          <a:xfrm>
            <a:off x="177950" y="329250"/>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t>Why we are here…</a:t>
            </a:r>
            <a:endParaRPr/>
          </a:p>
        </p:txBody>
      </p:sp>
      <p:sp>
        <p:nvSpPr>
          <p:cNvPr id="68" name="Google Shape;68;p15"/>
          <p:cNvSpPr txBox="1"/>
          <p:nvPr/>
        </p:nvSpPr>
        <p:spPr>
          <a:xfrm>
            <a:off x="1309050" y="3707225"/>
            <a:ext cx="65259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800">
                <a:solidFill>
                  <a:schemeClr val="dk2"/>
                </a:solidFill>
              </a:rPr>
              <a:t>FYI: This is a NO JUDGEMENT ZONE.</a:t>
            </a:r>
            <a:endParaRPr sz="2800">
              <a:solidFill>
                <a:schemeClr val="dk2"/>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4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200"/>
              </a:spcAft>
              <a:buClr>
                <a:schemeClr val="dk1"/>
              </a:buClr>
              <a:buSzPts val="990"/>
              <a:buFont typeface="Arial"/>
              <a:buNone/>
            </a:pPr>
            <a:r>
              <a:rPr lang="en" sz="2820" b="1"/>
              <a:t>Boundary reversal = Self-sabotage</a:t>
            </a:r>
            <a:br>
              <a:rPr lang="en" sz="2820" b="1"/>
            </a:br>
            <a:r>
              <a:rPr lang="en" sz="2820" b="1"/>
              <a:t>Deal with post-boundary setting anxiety</a:t>
            </a:r>
            <a:endParaRPr sz="3120"/>
          </a:p>
        </p:txBody>
      </p:sp>
      <p:sp>
        <p:nvSpPr>
          <p:cNvPr id="353" name="Google Shape;353;p42"/>
          <p:cNvSpPr txBox="1">
            <a:spLocks noGrp="1"/>
          </p:cNvSpPr>
          <p:nvPr>
            <p:ph type="body" idx="1"/>
          </p:nvPr>
        </p:nvSpPr>
        <p:spPr>
          <a:xfrm>
            <a:off x="311700" y="1705175"/>
            <a:ext cx="8520600" cy="31302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Clr>
                <a:schemeClr val="dk1"/>
              </a:buClr>
              <a:buSzPts val="1100"/>
              <a:buFont typeface="Arial"/>
              <a:buNone/>
            </a:pPr>
            <a:r>
              <a:rPr lang="en" sz="2000">
                <a:solidFill>
                  <a:schemeClr val="dk1"/>
                </a:solidFill>
              </a:rPr>
              <a:t>-&gt; </a:t>
            </a:r>
            <a:r>
              <a:rPr lang="en" sz="2700" b="1">
                <a:solidFill>
                  <a:schemeClr val="dk1"/>
                </a:solidFill>
              </a:rPr>
              <a:t>Expect discomfort</a:t>
            </a:r>
            <a:r>
              <a:rPr lang="en" sz="2700">
                <a:solidFill>
                  <a:schemeClr val="dk1"/>
                </a:solidFill>
              </a:rPr>
              <a:t> at first. </a:t>
            </a:r>
            <a:br>
              <a:rPr lang="en" sz="2700">
                <a:solidFill>
                  <a:schemeClr val="dk1"/>
                </a:solidFill>
              </a:rPr>
            </a:br>
            <a:r>
              <a:rPr lang="en" sz="2700">
                <a:solidFill>
                  <a:schemeClr val="dk1"/>
                </a:solidFill>
              </a:rPr>
              <a:t>-&gt; </a:t>
            </a:r>
            <a:r>
              <a:rPr lang="en" sz="2700" b="1">
                <a:solidFill>
                  <a:schemeClr val="dk1"/>
                </a:solidFill>
              </a:rPr>
              <a:t>Focus on yourself.  </a:t>
            </a:r>
            <a:br>
              <a:rPr lang="en" sz="2700">
                <a:solidFill>
                  <a:schemeClr val="dk1"/>
                </a:solidFill>
              </a:rPr>
            </a:br>
            <a:r>
              <a:rPr lang="en" sz="2700">
                <a:solidFill>
                  <a:schemeClr val="dk1"/>
                </a:solidFill>
              </a:rPr>
              <a:t>-&gt; </a:t>
            </a:r>
            <a:r>
              <a:rPr lang="en" sz="2700" b="1">
                <a:solidFill>
                  <a:schemeClr val="dk1"/>
                </a:solidFill>
              </a:rPr>
              <a:t>48 hour rule.</a:t>
            </a:r>
            <a:br>
              <a:rPr lang="en" sz="2700">
                <a:solidFill>
                  <a:schemeClr val="dk1"/>
                </a:solidFill>
              </a:rPr>
            </a:br>
            <a:r>
              <a:rPr lang="en" sz="2700">
                <a:solidFill>
                  <a:schemeClr val="dk1"/>
                </a:solidFill>
              </a:rPr>
              <a:t>-&gt; </a:t>
            </a:r>
            <a:r>
              <a:rPr lang="en" sz="2700" b="1">
                <a:solidFill>
                  <a:schemeClr val="dk1"/>
                </a:solidFill>
              </a:rPr>
              <a:t>Build on baby steps. </a:t>
            </a:r>
            <a:br>
              <a:rPr lang="en" sz="2700">
                <a:solidFill>
                  <a:schemeClr val="dk1"/>
                </a:solidFill>
              </a:rPr>
            </a:br>
            <a:r>
              <a:rPr lang="en" sz="2700">
                <a:solidFill>
                  <a:schemeClr val="dk1"/>
                </a:solidFill>
              </a:rPr>
              <a:t>-&gt; </a:t>
            </a:r>
            <a:r>
              <a:rPr lang="en" sz="2700" b="1">
                <a:solidFill>
                  <a:schemeClr val="dk1"/>
                </a:solidFill>
              </a:rPr>
              <a:t>Combat unearned/toxic guilt.</a:t>
            </a:r>
            <a:r>
              <a:rPr lang="en" sz="2700">
                <a:solidFill>
                  <a:schemeClr val="dk1"/>
                </a:solidFill>
              </a:rPr>
              <a:t>  </a:t>
            </a:r>
            <a:br>
              <a:rPr lang="en" sz="2700">
                <a:solidFill>
                  <a:schemeClr val="dk1"/>
                </a:solidFill>
              </a:rPr>
            </a:br>
            <a:r>
              <a:rPr lang="en" sz="2700">
                <a:solidFill>
                  <a:schemeClr val="dk1"/>
                </a:solidFill>
              </a:rPr>
              <a:t>-&gt; </a:t>
            </a:r>
            <a:r>
              <a:rPr lang="en" sz="2700" b="1">
                <a:solidFill>
                  <a:schemeClr val="dk1"/>
                </a:solidFill>
              </a:rPr>
              <a:t>Plan for pushback.</a:t>
            </a:r>
            <a:endParaRPr sz="2700">
              <a:solidFill>
                <a:schemeClr val="dk1"/>
              </a:solidFill>
            </a:endParaRPr>
          </a:p>
        </p:txBody>
      </p:sp>
      <p:pic>
        <p:nvPicPr>
          <p:cNvPr id="354" name="Google Shape;354;p42" descr="an illustration of a bomb with a lit fuse sticking out of it (Provided by Tenor)"/>
          <p:cNvPicPr preferRelativeResize="0"/>
          <p:nvPr/>
        </p:nvPicPr>
        <p:blipFill>
          <a:blip r:embed="rId3">
            <a:alphaModFix/>
          </a:blip>
          <a:stretch>
            <a:fillRect/>
          </a:stretch>
        </p:blipFill>
        <p:spPr>
          <a:xfrm>
            <a:off x="6384900" y="1159725"/>
            <a:ext cx="2127225" cy="2135826"/>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4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Scripts for Boundary Pushback</a:t>
            </a:r>
            <a:endParaRPr/>
          </a:p>
        </p:txBody>
      </p:sp>
      <p:sp>
        <p:nvSpPr>
          <p:cNvPr id="360" name="Google Shape;360;p43"/>
          <p:cNvSpPr txBox="1">
            <a:spLocks noGrp="1"/>
          </p:cNvSpPr>
          <p:nvPr>
            <p:ph type="body" idx="1"/>
          </p:nvPr>
        </p:nvSpPr>
        <p:spPr>
          <a:xfrm>
            <a:off x="311700" y="1017725"/>
            <a:ext cx="8520600" cy="23886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 sz="1900">
                <a:solidFill>
                  <a:schemeClr val="dk1"/>
                </a:solidFill>
              </a:rPr>
              <a:t>Your new boundaries will be noticed.  </a:t>
            </a:r>
            <a:br>
              <a:rPr lang="en" sz="1900">
                <a:solidFill>
                  <a:schemeClr val="dk1"/>
                </a:solidFill>
              </a:rPr>
            </a:br>
            <a:r>
              <a:rPr lang="en" sz="1900">
                <a:solidFill>
                  <a:schemeClr val="dk1"/>
                </a:solidFill>
              </a:rPr>
              <a:t>Some folks will be onboard and others won’t like it.</a:t>
            </a:r>
            <a:br>
              <a:rPr lang="en" sz="1900">
                <a:solidFill>
                  <a:schemeClr val="dk1"/>
                </a:solidFill>
              </a:rPr>
            </a:br>
            <a:r>
              <a:rPr lang="en" sz="1900">
                <a:solidFill>
                  <a:schemeClr val="dk1"/>
                </a:solidFill>
              </a:rPr>
              <a:t>Don’t get derailed by fear of how others will respond!</a:t>
            </a:r>
            <a:br>
              <a:rPr lang="en" sz="1900">
                <a:solidFill>
                  <a:schemeClr val="dk1"/>
                </a:solidFill>
              </a:rPr>
            </a:br>
            <a:r>
              <a:rPr lang="en" sz="1900">
                <a:solidFill>
                  <a:schemeClr val="dk1"/>
                </a:solidFill>
              </a:rPr>
              <a:t>Other’s resistance or reaction is their side of the street, not yours.</a:t>
            </a:r>
            <a:br>
              <a:rPr lang="en" sz="1900">
                <a:solidFill>
                  <a:schemeClr val="dk1"/>
                </a:solidFill>
              </a:rPr>
            </a:br>
            <a:r>
              <a:rPr lang="en" sz="1900">
                <a:solidFill>
                  <a:schemeClr val="dk1"/>
                </a:solidFill>
              </a:rPr>
              <a:t>Be prepared for pushback.</a:t>
            </a:r>
            <a:br>
              <a:rPr lang="en" sz="1900">
                <a:solidFill>
                  <a:schemeClr val="dk1"/>
                </a:solidFill>
              </a:rPr>
            </a:br>
            <a:r>
              <a:rPr lang="en" sz="1900">
                <a:solidFill>
                  <a:schemeClr val="dk1"/>
                </a:solidFill>
              </a:rPr>
              <a:t>Remember, your job is to stick to your boundary.</a:t>
            </a:r>
            <a:br>
              <a:rPr lang="en" sz="1900">
                <a:solidFill>
                  <a:schemeClr val="dk1"/>
                </a:solidFill>
              </a:rPr>
            </a:br>
            <a:r>
              <a:rPr lang="en" sz="1900">
                <a:solidFill>
                  <a:schemeClr val="dk1"/>
                </a:solidFill>
              </a:rPr>
              <a:t>Use body language to support your “no”.</a:t>
            </a:r>
            <a:endParaRPr sz="1900">
              <a:solidFill>
                <a:schemeClr val="dk1"/>
              </a:solidFill>
            </a:endParaRPr>
          </a:p>
        </p:txBody>
      </p:sp>
      <p:graphicFrame>
        <p:nvGraphicFramePr>
          <p:cNvPr id="361" name="Google Shape;361;p43"/>
          <p:cNvGraphicFramePr/>
          <p:nvPr/>
        </p:nvGraphicFramePr>
        <p:xfrm>
          <a:off x="434500" y="3565000"/>
          <a:ext cx="8074100" cy="1207295"/>
        </p:xfrm>
        <a:graphic>
          <a:graphicData uri="http://schemas.openxmlformats.org/drawingml/2006/table">
            <a:tbl>
              <a:tblPr>
                <a:noFill/>
                <a:tableStyleId>{9DE7CA71-2274-452B-85F0-7C005FDECC45}</a:tableStyleId>
              </a:tblPr>
              <a:tblGrid>
                <a:gridCol w="1901700">
                  <a:extLst>
                    <a:ext uri="{9D8B030D-6E8A-4147-A177-3AD203B41FA5}">
                      <a16:colId xmlns:a16="http://schemas.microsoft.com/office/drawing/2014/main" val="20000"/>
                    </a:ext>
                  </a:extLst>
                </a:gridCol>
                <a:gridCol w="6172400">
                  <a:extLst>
                    <a:ext uri="{9D8B030D-6E8A-4147-A177-3AD203B41FA5}">
                      <a16:colId xmlns:a16="http://schemas.microsoft.com/office/drawing/2014/main" val="20001"/>
                    </a:ext>
                  </a:extLst>
                </a:gridCol>
              </a:tblGrid>
              <a:tr h="597725">
                <a:tc>
                  <a:txBody>
                    <a:bodyPr/>
                    <a:lstStyle/>
                    <a:p>
                      <a:pPr marL="0" lvl="0" indent="0" algn="l" rtl="0">
                        <a:spcBef>
                          <a:spcPts val="0"/>
                        </a:spcBef>
                        <a:spcAft>
                          <a:spcPts val="0"/>
                        </a:spcAft>
                        <a:buNone/>
                      </a:pPr>
                      <a:r>
                        <a:rPr lang="en"/>
                        <a:t>Strategy</a:t>
                      </a:r>
                      <a:endParaRPr/>
                    </a:p>
                  </a:txBody>
                  <a:tcPr marL="91425" marR="91425" marT="91425" marB="91425"/>
                </a:tc>
                <a:tc>
                  <a:txBody>
                    <a:bodyPr/>
                    <a:lstStyle/>
                    <a:p>
                      <a:pPr marL="0" lvl="0" indent="0" algn="l" rtl="0">
                        <a:spcBef>
                          <a:spcPts val="0"/>
                        </a:spcBef>
                        <a:spcAft>
                          <a:spcPts val="0"/>
                        </a:spcAft>
                        <a:buNone/>
                      </a:pPr>
                      <a:r>
                        <a:rPr lang="en"/>
                        <a:t>Acknowledge their feelings and stick to your boundary.</a:t>
                      </a:r>
                      <a:endParaRPr/>
                    </a:p>
                  </a:txBody>
                  <a:tcPr marL="91425" marR="91425" marT="91425" marB="91425"/>
                </a:tc>
                <a:extLst>
                  <a:ext uri="{0D108BD9-81ED-4DB2-BD59-A6C34878D82A}">
                    <a16:rowId xmlns:a16="http://schemas.microsoft.com/office/drawing/2014/main" val="10000"/>
                  </a:ext>
                </a:extLst>
              </a:tr>
              <a:tr h="597725">
                <a:tc>
                  <a:txBody>
                    <a:bodyPr/>
                    <a:lstStyle/>
                    <a:p>
                      <a:pPr marL="0" lvl="0" indent="0" algn="l" rtl="0">
                        <a:spcBef>
                          <a:spcPts val="0"/>
                        </a:spcBef>
                        <a:spcAft>
                          <a:spcPts val="0"/>
                        </a:spcAft>
                        <a:buNone/>
                      </a:pPr>
                      <a:r>
                        <a:rPr lang="en"/>
                        <a:t>Script</a:t>
                      </a:r>
                      <a:endParaRPr/>
                    </a:p>
                  </a:txBody>
                  <a:tcPr marL="91425" marR="91425" marT="91425" marB="91425"/>
                </a:tc>
                <a:tc>
                  <a:txBody>
                    <a:bodyPr/>
                    <a:lstStyle/>
                    <a:p>
                      <a:pPr marL="0" lvl="0" indent="0" algn="l" rtl="0">
                        <a:spcBef>
                          <a:spcPts val="0"/>
                        </a:spcBef>
                        <a:spcAft>
                          <a:spcPts val="0"/>
                        </a:spcAft>
                        <a:buNone/>
                      </a:pPr>
                      <a:r>
                        <a:rPr lang="en"/>
                        <a:t>“I see you’re upset, and I’m disappointed too but I’ve already told you my request was denied and I’m not asking my boss again…</a:t>
                      </a:r>
                      <a:endParaRPr/>
                    </a:p>
                  </a:txBody>
                  <a:tcPr marL="91425" marR="91425" marT="91425" marB="91425"/>
                </a:tc>
                <a:extLst>
                  <a:ext uri="{0D108BD9-81ED-4DB2-BD59-A6C34878D82A}">
                    <a16:rowId xmlns:a16="http://schemas.microsoft.com/office/drawing/2014/main" val="10001"/>
                  </a:ext>
                </a:extLst>
              </a:tr>
            </a:tbl>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4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920"/>
              <a:t>More Strategies</a:t>
            </a:r>
            <a:endParaRPr sz="2920"/>
          </a:p>
        </p:txBody>
      </p:sp>
      <p:sp>
        <p:nvSpPr>
          <p:cNvPr id="367" name="Google Shape;367;p44"/>
          <p:cNvSpPr txBox="1">
            <a:spLocks noGrp="1"/>
          </p:cNvSpPr>
          <p:nvPr>
            <p:ph type="body" idx="1"/>
          </p:nvPr>
        </p:nvSpPr>
        <p:spPr>
          <a:xfrm>
            <a:off x="311700" y="946650"/>
            <a:ext cx="8520600" cy="4061700"/>
          </a:xfrm>
          <a:prstGeom prst="rect">
            <a:avLst/>
          </a:prstGeom>
        </p:spPr>
        <p:txBody>
          <a:bodyPr spcFirstLastPara="1" wrap="square" lIns="91425" tIns="91425" rIns="91425" bIns="91425" anchor="t" anchorCtr="0">
            <a:normAutofit/>
          </a:bodyPr>
          <a:lstStyle/>
          <a:p>
            <a:pPr marL="457200" lvl="0" indent="-374650" algn="l" rtl="0">
              <a:spcBef>
                <a:spcPts val="0"/>
              </a:spcBef>
              <a:spcAft>
                <a:spcPts val="0"/>
              </a:spcAft>
              <a:buClr>
                <a:schemeClr val="dk1"/>
              </a:buClr>
              <a:buSzPts val="2300"/>
              <a:buChar char="➔"/>
            </a:pPr>
            <a:r>
              <a:rPr lang="en" sz="2300">
                <a:solidFill>
                  <a:schemeClr val="dk1"/>
                </a:solidFill>
              </a:rPr>
              <a:t>Practice tuning in to your body wisdom. </a:t>
            </a:r>
            <a:endParaRPr sz="2300">
              <a:solidFill>
                <a:schemeClr val="dk1"/>
              </a:solidFill>
            </a:endParaRPr>
          </a:p>
          <a:p>
            <a:pPr marL="457200" lvl="0" indent="-374650" algn="l" rtl="0">
              <a:spcBef>
                <a:spcPts val="0"/>
              </a:spcBef>
              <a:spcAft>
                <a:spcPts val="0"/>
              </a:spcAft>
              <a:buClr>
                <a:schemeClr val="dk1"/>
              </a:buClr>
              <a:buSzPts val="2300"/>
              <a:buChar char="➔"/>
            </a:pPr>
            <a:r>
              <a:rPr lang="en" sz="2300">
                <a:solidFill>
                  <a:schemeClr val="dk1"/>
                </a:solidFill>
              </a:rPr>
              <a:t>Start to take up more space in the world… You matter! </a:t>
            </a:r>
            <a:br>
              <a:rPr lang="en" sz="2300">
                <a:solidFill>
                  <a:schemeClr val="dk1"/>
                </a:solidFill>
              </a:rPr>
            </a:br>
            <a:r>
              <a:rPr lang="en" sz="2300">
                <a:solidFill>
                  <a:schemeClr val="dk1"/>
                </a:solidFill>
              </a:rPr>
              <a:t>Start with small stakes.  </a:t>
            </a:r>
            <a:endParaRPr sz="2300">
              <a:solidFill>
                <a:schemeClr val="dk1"/>
              </a:solidFill>
            </a:endParaRPr>
          </a:p>
          <a:p>
            <a:pPr marL="457200" lvl="0" indent="-374650" algn="l" rtl="0">
              <a:spcBef>
                <a:spcPts val="0"/>
              </a:spcBef>
              <a:spcAft>
                <a:spcPts val="0"/>
              </a:spcAft>
              <a:buClr>
                <a:schemeClr val="dk1"/>
              </a:buClr>
              <a:buSzPts val="2300"/>
              <a:buChar char="➔"/>
            </a:pPr>
            <a:r>
              <a:rPr lang="en" sz="2300">
                <a:solidFill>
                  <a:schemeClr val="dk1"/>
                </a:solidFill>
              </a:rPr>
              <a:t>Practice what you want to say out loud and in the mirror.</a:t>
            </a:r>
            <a:endParaRPr sz="2300">
              <a:solidFill>
                <a:schemeClr val="dk1"/>
              </a:solidFill>
            </a:endParaRPr>
          </a:p>
          <a:p>
            <a:pPr marL="457200" lvl="0" indent="-374650" algn="l" rtl="0">
              <a:spcBef>
                <a:spcPts val="0"/>
              </a:spcBef>
              <a:spcAft>
                <a:spcPts val="0"/>
              </a:spcAft>
              <a:buClr>
                <a:schemeClr val="dk1"/>
              </a:buClr>
              <a:buSzPts val="2300"/>
              <a:buChar char="➔"/>
            </a:pPr>
            <a:r>
              <a:rPr lang="en" sz="2300">
                <a:solidFill>
                  <a:schemeClr val="dk1"/>
                </a:solidFill>
              </a:rPr>
              <a:t>You decide who gets the privilege of being in your life.</a:t>
            </a:r>
            <a:endParaRPr sz="2300">
              <a:solidFill>
                <a:schemeClr val="dk1"/>
              </a:solidFill>
            </a:endParaRPr>
          </a:p>
          <a:p>
            <a:pPr marL="457200" lvl="0" indent="-374650" algn="l" rtl="0">
              <a:spcBef>
                <a:spcPts val="0"/>
              </a:spcBef>
              <a:spcAft>
                <a:spcPts val="0"/>
              </a:spcAft>
              <a:buClr>
                <a:schemeClr val="dk1"/>
              </a:buClr>
              <a:buSzPts val="2300"/>
              <a:buChar char="➔"/>
            </a:pPr>
            <a:r>
              <a:rPr lang="en" sz="2300">
                <a:solidFill>
                  <a:schemeClr val="dk1"/>
                </a:solidFill>
              </a:rPr>
              <a:t>Practice interrupting habitual behavior/automatic responses. </a:t>
            </a:r>
            <a:endParaRPr sz="2300">
              <a:solidFill>
                <a:schemeClr val="dk1"/>
              </a:solidFill>
            </a:endParaRPr>
          </a:p>
          <a:p>
            <a:pPr marL="457200" lvl="0" indent="-374650" algn="l" rtl="0">
              <a:spcBef>
                <a:spcPts val="0"/>
              </a:spcBef>
              <a:spcAft>
                <a:spcPts val="0"/>
              </a:spcAft>
              <a:buClr>
                <a:schemeClr val="dk1"/>
              </a:buClr>
              <a:buSzPts val="2300"/>
              <a:buChar char="➔"/>
            </a:pPr>
            <a:r>
              <a:rPr lang="en" sz="2300">
                <a:solidFill>
                  <a:schemeClr val="dk1"/>
                </a:solidFill>
              </a:rPr>
              <a:t>Mindfulness + self-care = consider yourself first!</a:t>
            </a:r>
            <a:endParaRPr sz="2300">
              <a:solidFill>
                <a:schemeClr val="dk1"/>
              </a:solidFill>
            </a:endParaRPr>
          </a:p>
          <a:p>
            <a:pPr marL="457200" lvl="0" indent="-374650" algn="l" rtl="0">
              <a:spcBef>
                <a:spcPts val="0"/>
              </a:spcBef>
              <a:spcAft>
                <a:spcPts val="0"/>
              </a:spcAft>
              <a:buClr>
                <a:schemeClr val="dk1"/>
              </a:buClr>
              <a:buSzPts val="2300"/>
              <a:buChar char="➔"/>
            </a:pPr>
            <a:r>
              <a:rPr lang="en" sz="2300">
                <a:solidFill>
                  <a:schemeClr val="dk1"/>
                </a:solidFill>
              </a:rPr>
              <a:t>Don’t take anything personally.  </a:t>
            </a:r>
            <a:br>
              <a:rPr lang="en" sz="2300">
                <a:solidFill>
                  <a:schemeClr val="dk1"/>
                </a:solidFill>
              </a:rPr>
            </a:br>
            <a:r>
              <a:rPr lang="en" sz="2300">
                <a:solidFill>
                  <a:schemeClr val="dk1"/>
                </a:solidFill>
              </a:rPr>
              <a:t>What others say about us, says more about them than us.</a:t>
            </a:r>
            <a:endParaRPr sz="220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4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References</a:t>
            </a:r>
            <a:endParaRPr/>
          </a:p>
        </p:txBody>
      </p:sp>
      <p:sp>
        <p:nvSpPr>
          <p:cNvPr id="373" name="Google Shape;373;p4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000"/>
              <a:t>Cole, T. (2021). Boundary Boss: the essential guide to talk true, be seen, and (finally) live free. Sounds True.</a:t>
            </a:r>
            <a:endParaRPr sz="2000"/>
          </a:p>
          <a:p>
            <a:pPr marL="0" lvl="0" indent="0" algn="l" rtl="0">
              <a:spcBef>
                <a:spcPts val="1200"/>
              </a:spcBef>
              <a:spcAft>
                <a:spcPts val="0"/>
              </a:spcAft>
              <a:buNone/>
            </a:pPr>
            <a:r>
              <a:rPr lang="en" sz="2000"/>
              <a:t>Orange, K. (2022). </a:t>
            </a:r>
            <a:r>
              <a:rPr lang="en" sz="2000" i="1"/>
              <a:t>Boundary Quick Phrase Flash Cards.</a:t>
            </a:r>
            <a:r>
              <a:rPr lang="en" sz="2000"/>
              <a:t> Kami Orange Boundary Coach. </a:t>
            </a:r>
            <a:r>
              <a:rPr lang="en" sz="2000" u="sng">
                <a:solidFill>
                  <a:schemeClr val="hlink"/>
                </a:solidFill>
                <a:hlinkClick r:id="rId3"/>
              </a:rPr>
              <a:t>https://kamiorange.com/</a:t>
            </a:r>
            <a:endParaRPr sz="2000"/>
          </a:p>
          <a:p>
            <a:pPr marL="0" lvl="0" indent="0" algn="l" rtl="0">
              <a:spcBef>
                <a:spcPts val="1200"/>
              </a:spcBef>
              <a:spcAft>
                <a:spcPts val="0"/>
              </a:spcAft>
              <a:buNone/>
            </a:pPr>
            <a:r>
              <a:rPr lang="en" sz="2000"/>
              <a:t>Tawwab, N.G. (2021). Set Boundaries, Find Peace: a guide to reclaiming yourself. TarcherPerigee; an imprint of Penguin Random House LLC.</a:t>
            </a:r>
            <a:endParaRPr sz="2000"/>
          </a:p>
          <a:p>
            <a:pPr marL="0" lvl="0" indent="0" algn="l" rtl="0">
              <a:spcBef>
                <a:spcPts val="1200"/>
              </a:spcBef>
              <a:spcAft>
                <a:spcPts val="1200"/>
              </a:spcAft>
              <a:buNone/>
            </a:pPr>
            <a:r>
              <a:rPr lang="en" sz="2000"/>
              <a:t>Urban, M. (2022). The Book of Boundaries. The Dial Press; an imprint of Penguin Random House LLC.</a:t>
            </a:r>
            <a:endParaRPr sz="20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6"/>
          <p:cNvSpPr txBox="1">
            <a:spLocks noGrp="1"/>
          </p:cNvSpPr>
          <p:nvPr>
            <p:ph type="ctrTitle"/>
          </p:nvPr>
        </p:nvSpPr>
        <p:spPr>
          <a:xfrm>
            <a:off x="311700" y="376950"/>
            <a:ext cx="8520600" cy="9003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a:t>Goals for today:</a:t>
            </a:r>
            <a:endParaRPr/>
          </a:p>
        </p:txBody>
      </p:sp>
      <p:sp>
        <p:nvSpPr>
          <p:cNvPr id="74" name="Google Shape;74;p16"/>
          <p:cNvSpPr txBox="1">
            <a:spLocks noGrp="1"/>
          </p:cNvSpPr>
          <p:nvPr>
            <p:ph type="subTitle" idx="1"/>
          </p:nvPr>
        </p:nvSpPr>
        <p:spPr>
          <a:xfrm>
            <a:off x="311700" y="1338500"/>
            <a:ext cx="8520600" cy="3290700"/>
          </a:xfrm>
          <a:prstGeom prst="rect">
            <a:avLst/>
          </a:prstGeom>
        </p:spPr>
        <p:txBody>
          <a:bodyPr spcFirstLastPara="1" wrap="square" lIns="91425" tIns="91425" rIns="91425" bIns="91425" anchor="t" anchorCtr="0">
            <a:normAutofit/>
          </a:bodyPr>
          <a:lstStyle/>
          <a:p>
            <a:pPr marL="457200" lvl="0" indent="-406400" algn="l" rtl="0">
              <a:spcBef>
                <a:spcPts val="0"/>
              </a:spcBef>
              <a:spcAft>
                <a:spcPts val="0"/>
              </a:spcAft>
              <a:buSzPts val="2800"/>
              <a:buChar char="➔"/>
            </a:pPr>
            <a:r>
              <a:rPr lang="en"/>
              <a:t>Learn some boundary basics</a:t>
            </a:r>
            <a:endParaRPr/>
          </a:p>
          <a:p>
            <a:pPr marL="457200" lvl="0" indent="-406400" algn="l" rtl="0">
              <a:spcBef>
                <a:spcPts val="0"/>
              </a:spcBef>
              <a:spcAft>
                <a:spcPts val="0"/>
              </a:spcAft>
              <a:buSzPts val="2800"/>
              <a:buChar char="➔"/>
            </a:pPr>
            <a:r>
              <a:rPr lang="en"/>
              <a:t>Identify personal boundary styles and blocks</a:t>
            </a:r>
            <a:endParaRPr/>
          </a:p>
          <a:p>
            <a:pPr marL="457200" lvl="0" indent="-406400" algn="l" rtl="0">
              <a:spcBef>
                <a:spcPts val="0"/>
              </a:spcBef>
              <a:spcAft>
                <a:spcPts val="0"/>
              </a:spcAft>
              <a:buSzPts val="2800"/>
              <a:buChar char="➔"/>
            </a:pPr>
            <a:r>
              <a:rPr lang="en"/>
              <a:t>Reflect on what’s okay/not okay for you </a:t>
            </a:r>
            <a:endParaRPr/>
          </a:p>
          <a:p>
            <a:pPr marL="457200" lvl="0" indent="-406400" algn="l" rtl="0">
              <a:spcBef>
                <a:spcPts val="0"/>
              </a:spcBef>
              <a:spcAft>
                <a:spcPts val="0"/>
              </a:spcAft>
              <a:buSzPts val="2800"/>
              <a:buChar char="➔"/>
            </a:pPr>
            <a:r>
              <a:rPr lang="en"/>
              <a:t>Practice strategies to establish and uphold healthy priorities and boundaries in your life. </a:t>
            </a:r>
            <a:endParaRPr/>
          </a:p>
          <a:p>
            <a:pPr marL="457200" lvl="0" indent="0" algn="l" rtl="0">
              <a:spcBef>
                <a:spcPts val="0"/>
              </a:spcBef>
              <a:spcAft>
                <a:spcPts val="0"/>
              </a:spcAft>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Some Boundary Myths &amp; Truths</a:t>
            </a:r>
            <a:endParaRPr/>
          </a:p>
        </p:txBody>
      </p:sp>
      <p:sp>
        <p:nvSpPr>
          <p:cNvPr id="80" name="Google Shape;80;p17"/>
          <p:cNvSpPr txBox="1">
            <a:spLocks noGrp="1"/>
          </p:cNvSpPr>
          <p:nvPr>
            <p:ph type="body" idx="1"/>
          </p:nvPr>
        </p:nvSpPr>
        <p:spPr>
          <a:xfrm>
            <a:off x="311700" y="1152475"/>
            <a:ext cx="8652000" cy="37260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
                <a:solidFill>
                  <a:schemeClr val="dk1"/>
                </a:solidFill>
              </a:rPr>
              <a:t>Myth: Boundaries will alienate the people I love.</a:t>
            </a:r>
            <a:br>
              <a:rPr lang="en">
                <a:solidFill>
                  <a:schemeClr val="dk1"/>
                </a:solidFill>
              </a:rPr>
            </a:br>
            <a:r>
              <a:rPr lang="en">
                <a:solidFill>
                  <a:schemeClr val="dk1"/>
                </a:solidFill>
              </a:rPr>
              <a:t>Truth: Healthy boundaries protect the relationship so they can thrive.</a:t>
            </a:r>
            <a:endParaRPr>
              <a:solidFill>
                <a:schemeClr val="dk1"/>
              </a:solidFill>
            </a:endParaRPr>
          </a:p>
          <a:p>
            <a:pPr marL="0" lvl="0" indent="0" algn="l" rtl="0">
              <a:spcBef>
                <a:spcPts val="1200"/>
              </a:spcBef>
              <a:spcAft>
                <a:spcPts val="0"/>
              </a:spcAft>
              <a:buNone/>
            </a:pPr>
            <a:r>
              <a:rPr lang="en">
                <a:solidFill>
                  <a:schemeClr val="dk1"/>
                </a:solidFill>
              </a:rPr>
              <a:t>Myth: Real love needs no boundaries.</a:t>
            </a:r>
            <a:br>
              <a:rPr lang="en">
                <a:solidFill>
                  <a:schemeClr val="dk1"/>
                </a:solidFill>
              </a:rPr>
            </a:br>
            <a:r>
              <a:rPr lang="en">
                <a:solidFill>
                  <a:schemeClr val="dk1"/>
                </a:solidFill>
              </a:rPr>
              <a:t>Truth: Healthy love ALWAYS requires healthy boundaries.</a:t>
            </a:r>
            <a:endParaRPr>
              <a:solidFill>
                <a:schemeClr val="dk1"/>
              </a:solidFill>
            </a:endParaRPr>
          </a:p>
          <a:p>
            <a:pPr marL="0" lvl="0" indent="0" algn="l" rtl="0">
              <a:spcBef>
                <a:spcPts val="1200"/>
              </a:spcBef>
              <a:spcAft>
                <a:spcPts val="0"/>
              </a:spcAft>
              <a:buNone/>
            </a:pPr>
            <a:r>
              <a:rPr lang="en">
                <a:solidFill>
                  <a:schemeClr val="dk1"/>
                </a:solidFill>
              </a:rPr>
              <a:t>Myth: Protecting my boundaries makes me selfish.</a:t>
            </a:r>
            <a:br>
              <a:rPr lang="en">
                <a:solidFill>
                  <a:schemeClr val="dk1"/>
                </a:solidFill>
              </a:rPr>
            </a:br>
            <a:r>
              <a:rPr lang="en">
                <a:solidFill>
                  <a:schemeClr val="dk1"/>
                </a:solidFill>
              </a:rPr>
              <a:t>Truth: Protecting my boundaries makes me brave &amp; generous.</a:t>
            </a:r>
            <a:endParaRPr>
              <a:solidFill>
                <a:schemeClr val="dk1"/>
              </a:solidFill>
            </a:endParaRPr>
          </a:p>
          <a:p>
            <a:pPr marL="0" lvl="0" indent="0" algn="l" rtl="0">
              <a:spcBef>
                <a:spcPts val="1200"/>
              </a:spcBef>
              <a:spcAft>
                <a:spcPts val="0"/>
              </a:spcAft>
              <a:buNone/>
            </a:pPr>
            <a:r>
              <a:rPr lang="en">
                <a:solidFill>
                  <a:schemeClr val="dk1"/>
                </a:solidFill>
              </a:rPr>
              <a:t>Myth: Creating healthy boundaries is too time consuming.</a:t>
            </a:r>
            <a:br>
              <a:rPr lang="en">
                <a:solidFill>
                  <a:schemeClr val="dk1"/>
                </a:solidFill>
              </a:rPr>
            </a:br>
            <a:r>
              <a:rPr lang="en">
                <a:solidFill>
                  <a:schemeClr val="dk1"/>
                </a:solidFill>
              </a:rPr>
              <a:t>Truth: You could spend a lifetime cleaning up the mess from unhealthy boundaries.</a:t>
            </a:r>
            <a:endParaRPr>
              <a:solidFill>
                <a:schemeClr val="dk1"/>
              </a:solidFill>
            </a:endParaRPr>
          </a:p>
          <a:p>
            <a:pPr marL="0" lvl="0" indent="0" algn="l" rtl="0">
              <a:spcBef>
                <a:spcPts val="1200"/>
              </a:spcBef>
              <a:spcAft>
                <a:spcPts val="1200"/>
              </a:spcAft>
              <a:buNone/>
            </a:pPr>
            <a:r>
              <a:rPr lang="en">
                <a:solidFill>
                  <a:schemeClr val="dk1"/>
                </a:solidFill>
              </a:rPr>
              <a:t>Myth: Setting boundaries makes me mean.</a:t>
            </a:r>
            <a:br>
              <a:rPr lang="en">
                <a:solidFill>
                  <a:schemeClr val="dk1"/>
                </a:solidFill>
              </a:rPr>
            </a:br>
            <a:r>
              <a:rPr lang="en">
                <a:solidFill>
                  <a:schemeClr val="dk1"/>
                </a:solidFill>
              </a:rPr>
              <a:t>Truth: Setting boundaries can consistently be done with kindness.</a:t>
            </a:r>
            <a:endParaRPr>
              <a:solidFill>
                <a:schemeClr val="dk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What are boundaries?</a:t>
            </a:r>
            <a:endParaRPr/>
          </a:p>
        </p:txBody>
      </p:sp>
      <p:sp>
        <p:nvSpPr>
          <p:cNvPr id="86" name="Google Shape;86;p1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solidFill>
                  <a:schemeClr val="dk1"/>
                </a:solidFill>
              </a:rPr>
              <a:t>The instruction manual on how you treat yourself (internal) and how others treat you (external)....and yes, you get to write it!</a:t>
            </a:r>
            <a:endParaRPr>
              <a:solidFill>
                <a:schemeClr val="dk1"/>
              </a:solidFill>
            </a:endParaRPr>
          </a:p>
          <a:p>
            <a:pPr marL="0" lvl="0" indent="0" algn="l" rtl="0">
              <a:spcBef>
                <a:spcPts val="1200"/>
              </a:spcBef>
              <a:spcAft>
                <a:spcPts val="0"/>
              </a:spcAft>
              <a:buNone/>
            </a:pPr>
            <a:r>
              <a:rPr lang="en">
                <a:solidFill>
                  <a:schemeClr val="dk1"/>
                </a:solidFill>
              </a:rPr>
              <a:t>How you love yourself and others at the same time. (Prentis Hemphill)</a:t>
            </a:r>
            <a:endParaRPr>
              <a:solidFill>
                <a:schemeClr val="dk1"/>
              </a:solidFill>
            </a:endParaRPr>
          </a:p>
          <a:p>
            <a:pPr marL="0" lvl="0" indent="0" algn="l" rtl="0">
              <a:spcBef>
                <a:spcPts val="1200"/>
              </a:spcBef>
              <a:spcAft>
                <a:spcPts val="0"/>
              </a:spcAft>
              <a:buNone/>
            </a:pPr>
            <a:r>
              <a:rPr lang="en">
                <a:solidFill>
                  <a:schemeClr val="dk1"/>
                </a:solidFill>
              </a:rPr>
              <a:t>A boundary doesn’t tell someone else what to do, it tells them what YOU will do.</a:t>
            </a:r>
            <a:endParaRPr>
              <a:solidFill>
                <a:schemeClr val="dk1"/>
              </a:solidFill>
            </a:endParaRPr>
          </a:p>
          <a:p>
            <a:pPr marL="0" lvl="0" indent="0" algn="l" rtl="0">
              <a:spcBef>
                <a:spcPts val="1200"/>
              </a:spcBef>
              <a:spcAft>
                <a:spcPts val="0"/>
              </a:spcAft>
              <a:buNone/>
            </a:pPr>
            <a:r>
              <a:rPr lang="en">
                <a:solidFill>
                  <a:schemeClr val="dk1"/>
                </a:solidFill>
              </a:rPr>
              <a:t>Unique to you and your relationships.</a:t>
            </a:r>
            <a:endParaRPr>
              <a:solidFill>
                <a:schemeClr val="dk1"/>
              </a:solidFill>
            </a:endParaRPr>
          </a:p>
          <a:p>
            <a:pPr marL="0" lvl="0" indent="0" algn="l" rtl="0">
              <a:spcBef>
                <a:spcPts val="1200"/>
              </a:spcBef>
              <a:spcAft>
                <a:spcPts val="1200"/>
              </a:spcAft>
              <a:buNone/>
            </a:pPr>
            <a:r>
              <a:rPr lang="en" b="1">
                <a:solidFill>
                  <a:schemeClr val="dk1"/>
                </a:solidFill>
              </a:rPr>
              <a:t>Types:</a:t>
            </a:r>
            <a:br>
              <a:rPr lang="en" b="1">
                <a:solidFill>
                  <a:schemeClr val="dk1"/>
                </a:solidFill>
              </a:rPr>
            </a:br>
            <a:r>
              <a:rPr lang="en" b="1">
                <a:solidFill>
                  <a:schemeClr val="dk1"/>
                </a:solidFill>
              </a:rPr>
              <a:t>Internal:</a:t>
            </a:r>
            <a:r>
              <a:rPr lang="en">
                <a:solidFill>
                  <a:schemeClr val="dk1"/>
                </a:solidFill>
              </a:rPr>
              <a:t> Boundaries you set with yourself. </a:t>
            </a:r>
            <a:br>
              <a:rPr lang="en">
                <a:solidFill>
                  <a:schemeClr val="dk1"/>
                </a:solidFill>
              </a:rPr>
            </a:br>
            <a:r>
              <a:rPr lang="en" b="1">
                <a:solidFill>
                  <a:schemeClr val="dk1"/>
                </a:solidFill>
              </a:rPr>
              <a:t>External: </a:t>
            </a:r>
            <a:r>
              <a:rPr lang="en">
                <a:solidFill>
                  <a:schemeClr val="dk1"/>
                </a:solidFill>
              </a:rPr>
              <a:t>How well you regulate your relationships with others.</a:t>
            </a:r>
            <a:endParaRPr sz="2500">
              <a:solidFill>
                <a:schemeClr val="dk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Internal boundaries</a:t>
            </a:r>
            <a:endParaRPr/>
          </a:p>
        </p:txBody>
      </p:sp>
      <p:sp>
        <p:nvSpPr>
          <p:cNvPr id="92" name="Google Shape;92;p19"/>
          <p:cNvSpPr txBox="1">
            <a:spLocks noGrp="1"/>
          </p:cNvSpPr>
          <p:nvPr>
            <p:ph type="body" idx="1"/>
          </p:nvPr>
        </p:nvSpPr>
        <p:spPr>
          <a:xfrm>
            <a:off x="311700" y="1017725"/>
            <a:ext cx="8520600" cy="38142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500">
                <a:solidFill>
                  <a:schemeClr val="dk1"/>
                </a:solidFill>
              </a:rPr>
              <a:t>Disordered</a:t>
            </a:r>
            <a:r>
              <a:rPr lang="en" sz="1500" b="1">
                <a:solidFill>
                  <a:schemeClr val="dk1"/>
                </a:solidFill>
              </a:rPr>
              <a:t> internal boundaries</a:t>
            </a:r>
            <a:r>
              <a:rPr lang="en" sz="1500">
                <a:solidFill>
                  <a:schemeClr val="dk1"/>
                </a:solidFill>
              </a:rPr>
              <a:t> might look like </a:t>
            </a:r>
            <a:br>
              <a:rPr lang="en" sz="1500">
                <a:solidFill>
                  <a:schemeClr val="dk1"/>
                </a:solidFill>
              </a:rPr>
            </a:br>
            <a:r>
              <a:rPr lang="en" sz="1500">
                <a:solidFill>
                  <a:schemeClr val="dk1"/>
                </a:solidFill>
              </a:rPr>
              <a:t>procrastination, not following through, excessive negative self-talk, lack of self-care.  </a:t>
            </a:r>
            <a:br>
              <a:rPr lang="en" sz="1400">
                <a:solidFill>
                  <a:schemeClr val="dk1"/>
                </a:solidFill>
              </a:rPr>
            </a:br>
            <a:endParaRPr sz="1400">
              <a:solidFill>
                <a:schemeClr val="dk1"/>
              </a:solidFill>
            </a:endParaRPr>
          </a:p>
          <a:p>
            <a:pPr marL="0" lvl="0" indent="0" algn="l" rtl="0">
              <a:lnSpc>
                <a:spcPct val="100000"/>
              </a:lnSpc>
              <a:spcBef>
                <a:spcPts val="0"/>
              </a:spcBef>
              <a:spcAft>
                <a:spcPts val="0"/>
              </a:spcAft>
              <a:buNone/>
            </a:pPr>
            <a:r>
              <a:rPr lang="en" sz="1400" b="1">
                <a:solidFill>
                  <a:schemeClr val="dk1"/>
                </a:solidFill>
              </a:rPr>
              <a:t>Questions to ask yourself:  Do you…</a:t>
            </a:r>
            <a:endParaRPr sz="1400" b="1">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1400">
              <a:solidFill>
                <a:schemeClr val="dk1"/>
              </a:solidFill>
            </a:endParaRPr>
          </a:p>
          <a:p>
            <a:pPr marL="457200" lvl="0" indent="-323850" algn="l" rtl="0">
              <a:spcBef>
                <a:spcPts val="0"/>
              </a:spcBef>
              <a:spcAft>
                <a:spcPts val="0"/>
              </a:spcAft>
              <a:buClr>
                <a:schemeClr val="dk1"/>
              </a:buClr>
              <a:buSzPts val="1500"/>
              <a:buChar char="●"/>
            </a:pPr>
            <a:r>
              <a:rPr lang="en" sz="1500">
                <a:solidFill>
                  <a:schemeClr val="dk1"/>
                </a:solidFill>
              </a:rPr>
              <a:t>Listen to your own needs?</a:t>
            </a:r>
            <a:endParaRPr sz="1500">
              <a:solidFill>
                <a:schemeClr val="dk1"/>
              </a:solidFill>
            </a:endParaRPr>
          </a:p>
          <a:p>
            <a:pPr marL="457200" lvl="0" indent="-323850" algn="l" rtl="0">
              <a:spcBef>
                <a:spcPts val="0"/>
              </a:spcBef>
              <a:spcAft>
                <a:spcPts val="0"/>
              </a:spcAft>
              <a:buClr>
                <a:schemeClr val="dk1"/>
              </a:buClr>
              <a:buSzPts val="1500"/>
              <a:buChar char="●"/>
            </a:pPr>
            <a:r>
              <a:rPr lang="en" sz="1500">
                <a:solidFill>
                  <a:schemeClr val="dk1"/>
                </a:solidFill>
              </a:rPr>
              <a:t>Make excuses to yourself?</a:t>
            </a:r>
            <a:endParaRPr sz="1500">
              <a:solidFill>
                <a:schemeClr val="dk1"/>
              </a:solidFill>
            </a:endParaRPr>
          </a:p>
          <a:p>
            <a:pPr marL="457200" lvl="0" indent="-323850" algn="l" rtl="0">
              <a:spcBef>
                <a:spcPts val="0"/>
              </a:spcBef>
              <a:spcAft>
                <a:spcPts val="0"/>
              </a:spcAft>
              <a:buClr>
                <a:schemeClr val="dk1"/>
              </a:buClr>
              <a:buSzPts val="1500"/>
              <a:buChar char="●"/>
            </a:pPr>
            <a:r>
              <a:rPr lang="en" sz="1500">
                <a:solidFill>
                  <a:schemeClr val="dk1"/>
                </a:solidFill>
              </a:rPr>
              <a:t>Overpromise?</a:t>
            </a:r>
            <a:endParaRPr sz="1500">
              <a:solidFill>
                <a:schemeClr val="dk1"/>
              </a:solidFill>
            </a:endParaRPr>
          </a:p>
          <a:p>
            <a:pPr marL="457200" lvl="0" indent="-323850" algn="l" rtl="0">
              <a:spcBef>
                <a:spcPts val="0"/>
              </a:spcBef>
              <a:spcAft>
                <a:spcPts val="0"/>
              </a:spcAft>
              <a:buClr>
                <a:schemeClr val="dk1"/>
              </a:buClr>
              <a:buSzPts val="1500"/>
              <a:buChar char="●"/>
            </a:pPr>
            <a:r>
              <a:rPr lang="en" sz="1500">
                <a:solidFill>
                  <a:schemeClr val="dk1"/>
                </a:solidFill>
              </a:rPr>
              <a:t>Keep your word to yourself and follow through?</a:t>
            </a:r>
            <a:endParaRPr sz="1500">
              <a:solidFill>
                <a:schemeClr val="dk1"/>
              </a:solidFill>
            </a:endParaRPr>
          </a:p>
          <a:p>
            <a:pPr marL="457200" lvl="0" indent="-323850" algn="l" rtl="0">
              <a:spcBef>
                <a:spcPts val="0"/>
              </a:spcBef>
              <a:spcAft>
                <a:spcPts val="0"/>
              </a:spcAft>
              <a:buClr>
                <a:schemeClr val="dk1"/>
              </a:buClr>
              <a:buSzPts val="1500"/>
              <a:buChar char="●"/>
            </a:pPr>
            <a:r>
              <a:rPr lang="en" sz="1500">
                <a:solidFill>
                  <a:schemeClr val="dk1"/>
                </a:solidFill>
              </a:rPr>
              <a:t>Use language that is inaccurate?</a:t>
            </a:r>
            <a:endParaRPr sz="1500">
              <a:solidFill>
                <a:schemeClr val="dk1"/>
              </a:solidFill>
            </a:endParaRPr>
          </a:p>
          <a:p>
            <a:pPr marL="0" lvl="0" indent="0" algn="l" rtl="0">
              <a:spcBef>
                <a:spcPts val="1200"/>
              </a:spcBef>
              <a:spcAft>
                <a:spcPts val="0"/>
              </a:spcAft>
              <a:buNone/>
            </a:pPr>
            <a:r>
              <a:rPr lang="en" sz="1500">
                <a:solidFill>
                  <a:schemeClr val="dk1"/>
                </a:solidFill>
              </a:rPr>
              <a:t>Are you…</a:t>
            </a:r>
            <a:endParaRPr sz="1500">
              <a:solidFill>
                <a:schemeClr val="dk1"/>
              </a:solidFill>
            </a:endParaRPr>
          </a:p>
          <a:p>
            <a:pPr marL="457200" lvl="0" indent="-323850" algn="l" rtl="0">
              <a:spcBef>
                <a:spcPts val="1200"/>
              </a:spcBef>
              <a:spcAft>
                <a:spcPts val="0"/>
              </a:spcAft>
              <a:buClr>
                <a:schemeClr val="dk1"/>
              </a:buClr>
              <a:buSzPts val="1500"/>
              <a:buChar char="●"/>
            </a:pPr>
            <a:r>
              <a:rPr lang="en" sz="1500">
                <a:solidFill>
                  <a:schemeClr val="dk1"/>
                </a:solidFill>
              </a:rPr>
              <a:t>Responsible for your behavior?</a:t>
            </a:r>
            <a:endParaRPr sz="1500">
              <a:solidFill>
                <a:schemeClr val="dk1"/>
              </a:solidFill>
            </a:endParaRPr>
          </a:p>
          <a:p>
            <a:pPr marL="457200" lvl="0" indent="-323850" algn="l" rtl="0">
              <a:spcBef>
                <a:spcPts val="0"/>
              </a:spcBef>
              <a:spcAft>
                <a:spcPts val="0"/>
              </a:spcAft>
              <a:buClr>
                <a:schemeClr val="dk1"/>
              </a:buClr>
              <a:buSzPts val="1500"/>
              <a:buChar char="●"/>
            </a:pPr>
            <a:r>
              <a:rPr lang="en" sz="1500">
                <a:solidFill>
                  <a:schemeClr val="dk1"/>
                </a:solidFill>
              </a:rPr>
              <a:t>Easily swayed by someone else’s opinion?</a:t>
            </a:r>
            <a:endParaRPr sz="1500">
              <a:solidFill>
                <a:schemeClr val="dk1"/>
              </a:solidFill>
            </a:endParaRPr>
          </a:p>
          <a:p>
            <a:pPr marL="457200" lvl="0" indent="-323850" algn="l" rtl="0">
              <a:spcBef>
                <a:spcPts val="0"/>
              </a:spcBef>
              <a:spcAft>
                <a:spcPts val="0"/>
              </a:spcAft>
              <a:buClr>
                <a:schemeClr val="dk1"/>
              </a:buClr>
              <a:buSzPts val="1500"/>
              <a:buChar char="●"/>
            </a:pPr>
            <a:r>
              <a:rPr lang="en" sz="1500">
                <a:solidFill>
                  <a:schemeClr val="dk1"/>
                </a:solidFill>
              </a:rPr>
              <a:t>Indecisive?</a:t>
            </a:r>
            <a:endParaRPr sz="2100">
              <a:solidFill>
                <a:schemeClr val="dk1"/>
              </a:solidFill>
            </a:endParaRPr>
          </a:p>
        </p:txBody>
      </p:sp>
      <p:pic>
        <p:nvPicPr>
          <p:cNvPr id="93" name="Google Shape;93;p19" descr="768x1024px | free download | HD wallpaper: self love, heart, diary ..."/>
          <p:cNvPicPr preferRelativeResize="0"/>
          <p:nvPr/>
        </p:nvPicPr>
        <p:blipFill>
          <a:blip r:embed="rId3">
            <a:alphaModFix/>
          </a:blip>
          <a:stretch>
            <a:fillRect/>
          </a:stretch>
        </p:blipFill>
        <p:spPr>
          <a:xfrm>
            <a:off x="4924250" y="1635425"/>
            <a:ext cx="4219750" cy="35080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Boundaries come in 5 categories and 3 types</a:t>
            </a:r>
            <a:endParaRPr/>
          </a:p>
        </p:txBody>
      </p:sp>
      <p:grpSp>
        <p:nvGrpSpPr>
          <p:cNvPr id="99" name="Google Shape;99;p20"/>
          <p:cNvGrpSpPr/>
          <p:nvPr/>
        </p:nvGrpSpPr>
        <p:grpSpPr>
          <a:xfrm>
            <a:off x="396800" y="1214025"/>
            <a:ext cx="4286400" cy="3680400"/>
            <a:chOff x="2428800" y="736800"/>
            <a:chExt cx="4286400" cy="3680400"/>
          </a:xfrm>
        </p:grpSpPr>
        <p:sp>
          <p:nvSpPr>
            <p:cNvPr id="100" name="Google Shape;100;p20"/>
            <p:cNvSpPr/>
            <p:nvPr/>
          </p:nvSpPr>
          <p:spPr>
            <a:xfrm>
              <a:off x="2428800" y="736800"/>
              <a:ext cx="4286400" cy="3680400"/>
            </a:xfrm>
            <a:prstGeom prst="rect">
              <a:avLst/>
            </a:prstGeom>
            <a:gradFill>
              <a:gsLst>
                <a:gs pos="0">
                  <a:srgbClr val="F4F2EB"/>
                </a:gs>
                <a:gs pos="100000">
                  <a:srgbClr val="E9E1DC"/>
                </a:gs>
              </a:gsLst>
              <a:lin ang="0"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DM Sans"/>
                <a:ea typeface="DM Sans"/>
                <a:cs typeface="DM Sans"/>
                <a:sym typeface="DM Sans"/>
              </a:endParaRPr>
            </a:p>
          </p:txBody>
        </p:sp>
        <p:cxnSp>
          <p:nvCxnSpPr>
            <p:cNvPr id="101" name="Google Shape;101;p20"/>
            <p:cNvCxnSpPr/>
            <p:nvPr/>
          </p:nvCxnSpPr>
          <p:spPr>
            <a:xfrm>
              <a:off x="2669250" y="2246744"/>
              <a:ext cx="3805500" cy="0"/>
            </a:xfrm>
            <a:prstGeom prst="straightConnector1">
              <a:avLst/>
            </a:prstGeom>
            <a:noFill/>
            <a:ln w="9525" cap="flat" cmpd="sng">
              <a:solidFill>
                <a:srgbClr val="783F04"/>
              </a:solidFill>
              <a:prstDash val="solid"/>
              <a:round/>
              <a:headEnd type="none" w="med" len="med"/>
              <a:tailEnd type="none" w="med" len="med"/>
            </a:ln>
          </p:spPr>
        </p:cxnSp>
        <p:cxnSp>
          <p:nvCxnSpPr>
            <p:cNvPr id="102" name="Google Shape;102;p20"/>
            <p:cNvCxnSpPr/>
            <p:nvPr/>
          </p:nvCxnSpPr>
          <p:spPr>
            <a:xfrm>
              <a:off x="2669250" y="1562531"/>
              <a:ext cx="3805500" cy="0"/>
            </a:xfrm>
            <a:prstGeom prst="straightConnector1">
              <a:avLst/>
            </a:prstGeom>
            <a:noFill/>
            <a:ln w="9525" cap="flat" cmpd="sng">
              <a:solidFill>
                <a:srgbClr val="783F04"/>
              </a:solidFill>
              <a:prstDash val="solid"/>
              <a:round/>
              <a:headEnd type="none" w="med" len="med"/>
              <a:tailEnd type="none" w="med" len="med"/>
            </a:ln>
          </p:spPr>
        </p:cxnSp>
        <p:sp>
          <p:nvSpPr>
            <p:cNvPr id="103" name="Google Shape;103;p20"/>
            <p:cNvSpPr txBox="1"/>
            <p:nvPr/>
          </p:nvSpPr>
          <p:spPr>
            <a:xfrm>
              <a:off x="2914350" y="1713838"/>
              <a:ext cx="3560400" cy="381600"/>
            </a:xfrm>
            <a:prstGeom prst="rect">
              <a:avLst/>
            </a:prstGeom>
            <a:noFill/>
            <a:ln>
              <a:noFill/>
            </a:ln>
          </p:spPr>
          <p:txBody>
            <a:bodyPr spcFirstLastPara="1" wrap="square" lIns="91425" tIns="91425" rIns="91425" bIns="91425" anchor="ctr" anchorCtr="0">
              <a:noAutofit/>
            </a:bodyPr>
            <a:lstStyle/>
            <a:p>
              <a:pPr marL="0" lvl="0" indent="0" algn="l" rtl="0">
                <a:lnSpc>
                  <a:spcPct val="80000"/>
                </a:lnSpc>
                <a:spcBef>
                  <a:spcPts val="0"/>
                </a:spcBef>
                <a:spcAft>
                  <a:spcPts val="0"/>
                </a:spcAft>
                <a:buNone/>
              </a:pPr>
              <a:r>
                <a:rPr lang="en" sz="1600">
                  <a:solidFill>
                    <a:srgbClr val="783F04"/>
                  </a:solidFill>
                  <a:latin typeface="DM Sans Medium"/>
                  <a:ea typeface="DM Sans Medium"/>
                  <a:cs typeface="DM Sans Medium"/>
                  <a:sym typeface="DM Sans Medium"/>
                </a:rPr>
                <a:t>Sexual (sexual)</a:t>
              </a:r>
              <a:endParaRPr sz="1600">
                <a:solidFill>
                  <a:srgbClr val="783F04"/>
                </a:solidFill>
                <a:latin typeface="DM Sans Medium"/>
                <a:ea typeface="DM Sans Medium"/>
                <a:cs typeface="DM Sans Medium"/>
                <a:sym typeface="DM Sans Medium"/>
              </a:endParaRPr>
            </a:p>
          </p:txBody>
        </p:sp>
        <p:sp>
          <p:nvSpPr>
            <p:cNvPr id="104" name="Google Shape;104;p20"/>
            <p:cNvSpPr/>
            <p:nvPr/>
          </p:nvSpPr>
          <p:spPr>
            <a:xfrm rot="10800000">
              <a:off x="2592159" y="1826131"/>
              <a:ext cx="156900" cy="156900"/>
            </a:xfrm>
            <a:prstGeom prst="pie">
              <a:avLst>
                <a:gd name="adj1" fmla="val 5400368"/>
                <a:gd name="adj2" fmla="val 16200000"/>
              </a:avLst>
            </a:prstGeom>
            <a:solidFill>
              <a:srgbClr val="783F0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800">
                <a:solidFill>
                  <a:srgbClr val="434343"/>
                </a:solidFill>
                <a:latin typeface="Domine"/>
                <a:ea typeface="Domine"/>
                <a:cs typeface="Domine"/>
                <a:sym typeface="Domine"/>
              </a:endParaRPr>
            </a:p>
          </p:txBody>
        </p:sp>
        <p:sp>
          <p:nvSpPr>
            <p:cNvPr id="105" name="Google Shape;105;p20"/>
            <p:cNvSpPr/>
            <p:nvPr/>
          </p:nvSpPr>
          <p:spPr>
            <a:xfrm rot="10800000">
              <a:off x="2670597" y="1826238"/>
              <a:ext cx="156900" cy="156900"/>
            </a:xfrm>
            <a:prstGeom prst="pie">
              <a:avLst>
                <a:gd name="adj1" fmla="val 5400368"/>
                <a:gd name="adj2" fmla="val 16200000"/>
              </a:avLst>
            </a:prstGeom>
            <a:solidFill>
              <a:srgbClr val="783F0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800">
                <a:solidFill>
                  <a:srgbClr val="402145"/>
                </a:solidFill>
                <a:latin typeface="Domine"/>
                <a:ea typeface="Domine"/>
                <a:cs typeface="Domine"/>
                <a:sym typeface="Domine"/>
              </a:endParaRPr>
            </a:p>
          </p:txBody>
        </p:sp>
        <p:sp>
          <p:nvSpPr>
            <p:cNvPr id="106" name="Google Shape;106;p20"/>
            <p:cNvSpPr/>
            <p:nvPr/>
          </p:nvSpPr>
          <p:spPr>
            <a:xfrm rot="10800000">
              <a:off x="2592159" y="1141981"/>
              <a:ext cx="156900" cy="156900"/>
            </a:xfrm>
            <a:prstGeom prst="pie">
              <a:avLst>
                <a:gd name="adj1" fmla="val 5400368"/>
                <a:gd name="adj2" fmla="val 16200000"/>
              </a:avLst>
            </a:prstGeom>
            <a:solidFill>
              <a:srgbClr val="783F0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800">
                <a:solidFill>
                  <a:srgbClr val="434343"/>
                </a:solidFill>
                <a:latin typeface="Domine"/>
                <a:ea typeface="Domine"/>
                <a:cs typeface="Domine"/>
                <a:sym typeface="Domine"/>
              </a:endParaRPr>
            </a:p>
          </p:txBody>
        </p:sp>
        <p:sp>
          <p:nvSpPr>
            <p:cNvPr id="107" name="Google Shape;107;p20"/>
            <p:cNvSpPr/>
            <p:nvPr/>
          </p:nvSpPr>
          <p:spPr>
            <a:xfrm rot="10800000">
              <a:off x="2670597" y="1142109"/>
              <a:ext cx="156900" cy="156900"/>
            </a:xfrm>
            <a:prstGeom prst="pie">
              <a:avLst>
                <a:gd name="adj1" fmla="val 5400368"/>
                <a:gd name="adj2" fmla="val 16200000"/>
              </a:avLst>
            </a:prstGeom>
            <a:solidFill>
              <a:srgbClr val="783F0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800">
                <a:solidFill>
                  <a:srgbClr val="402145"/>
                </a:solidFill>
                <a:latin typeface="Domine"/>
                <a:ea typeface="Domine"/>
                <a:cs typeface="Domine"/>
                <a:sym typeface="Domine"/>
              </a:endParaRPr>
            </a:p>
          </p:txBody>
        </p:sp>
        <p:sp>
          <p:nvSpPr>
            <p:cNvPr id="108" name="Google Shape;108;p20"/>
            <p:cNvSpPr/>
            <p:nvPr/>
          </p:nvSpPr>
          <p:spPr>
            <a:xfrm rot="10800000">
              <a:off x="2592159" y="2510281"/>
              <a:ext cx="156900" cy="156900"/>
            </a:xfrm>
            <a:prstGeom prst="pie">
              <a:avLst>
                <a:gd name="adj1" fmla="val 5400368"/>
                <a:gd name="adj2" fmla="val 16200000"/>
              </a:avLst>
            </a:prstGeom>
            <a:solidFill>
              <a:srgbClr val="783F0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800">
                <a:solidFill>
                  <a:srgbClr val="434343"/>
                </a:solidFill>
                <a:latin typeface="Domine"/>
                <a:ea typeface="Domine"/>
                <a:cs typeface="Domine"/>
                <a:sym typeface="Domine"/>
              </a:endParaRPr>
            </a:p>
          </p:txBody>
        </p:sp>
        <p:sp>
          <p:nvSpPr>
            <p:cNvPr id="109" name="Google Shape;109;p20"/>
            <p:cNvSpPr/>
            <p:nvPr/>
          </p:nvSpPr>
          <p:spPr>
            <a:xfrm rot="10800000">
              <a:off x="2670597" y="2510388"/>
              <a:ext cx="156900" cy="156900"/>
            </a:xfrm>
            <a:prstGeom prst="pie">
              <a:avLst>
                <a:gd name="adj1" fmla="val 5400368"/>
                <a:gd name="adj2" fmla="val 16200000"/>
              </a:avLst>
            </a:prstGeom>
            <a:solidFill>
              <a:srgbClr val="783F0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800">
                <a:solidFill>
                  <a:srgbClr val="402145"/>
                </a:solidFill>
                <a:latin typeface="Domine"/>
                <a:ea typeface="Domine"/>
                <a:cs typeface="Domine"/>
                <a:sym typeface="Domine"/>
              </a:endParaRPr>
            </a:p>
          </p:txBody>
        </p:sp>
        <p:sp>
          <p:nvSpPr>
            <p:cNvPr id="110" name="Google Shape;110;p20"/>
            <p:cNvSpPr txBox="1"/>
            <p:nvPr/>
          </p:nvSpPr>
          <p:spPr>
            <a:xfrm>
              <a:off x="2914350" y="1029625"/>
              <a:ext cx="3560400" cy="381600"/>
            </a:xfrm>
            <a:prstGeom prst="rect">
              <a:avLst/>
            </a:prstGeom>
            <a:noFill/>
            <a:ln>
              <a:noFill/>
            </a:ln>
          </p:spPr>
          <p:txBody>
            <a:bodyPr spcFirstLastPara="1" wrap="square" lIns="91425" tIns="91425" rIns="91425" bIns="91425" anchor="ctr" anchorCtr="0">
              <a:noAutofit/>
            </a:bodyPr>
            <a:lstStyle/>
            <a:p>
              <a:pPr marL="0" lvl="0" indent="0" algn="l" rtl="0">
                <a:lnSpc>
                  <a:spcPct val="80000"/>
                </a:lnSpc>
                <a:spcBef>
                  <a:spcPts val="0"/>
                </a:spcBef>
                <a:spcAft>
                  <a:spcPts val="0"/>
                </a:spcAft>
                <a:buNone/>
              </a:pPr>
              <a:r>
                <a:rPr lang="en" sz="1600">
                  <a:solidFill>
                    <a:srgbClr val="783F04"/>
                  </a:solidFill>
                  <a:latin typeface="DM Sans Medium"/>
                  <a:ea typeface="DM Sans Medium"/>
                  <a:cs typeface="DM Sans Medium"/>
                  <a:sym typeface="DM Sans Medium"/>
                </a:rPr>
                <a:t>Physical (personal space &amp; touch)</a:t>
              </a:r>
              <a:endParaRPr sz="1600">
                <a:solidFill>
                  <a:srgbClr val="783F04"/>
                </a:solidFill>
                <a:latin typeface="DM Sans Medium"/>
                <a:ea typeface="DM Sans Medium"/>
                <a:cs typeface="DM Sans Medium"/>
                <a:sym typeface="DM Sans Medium"/>
              </a:endParaRPr>
            </a:p>
          </p:txBody>
        </p:sp>
        <p:sp>
          <p:nvSpPr>
            <p:cNvPr id="111" name="Google Shape;111;p20"/>
            <p:cNvSpPr txBox="1"/>
            <p:nvPr/>
          </p:nvSpPr>
          <p:spPr>
            <a:xfrm>
              <a:off x="2914350" y="2398050"/>
              <a:ext cx="3560400" cy="381600"/>
            </a:xfrm>
            <a:prstGeom prst="rect">
              <a:avLst/>
            </a:prstGeom>
            <a:noFill/>
            <a:ln>
              <a:noFill/>
            </a:ln>
          </p:spPr>
          <p:txBody>
            <a:bodyPr spcFirstLastPara="1" wrap="square" lIns="91425" tIns="91425" rIns="91425" bIns="91425" anchor="ctr" anchorCtr="0">
              <a:noAutofit/>
            </a:bodyPr>
            <a:lstStyle/>
            <a:p>
              <a:pPr marL="0" lvl="0" indent="0" algn="l" rtl="0">
                <a:lnSpc>
                  <a:spcPct val="80000"/>
                </a:lnSpc>
                <a:spcBef>
                  <a:spcPts val="0"/>
                </a:spcBef>
                <a:spcAft>
                  <a:spcPts val="0"/>
                </a:spcAft>
                <a:buNone/>
              </a:pPr>
              <a:r>
                <a:rPr lang="en" sz="1600">
                  <a:solidFill>
                    <a:srgbClr val="783F04"/>
                  </a:solidFill>
                  <a:latin typeface="DM Sans Medium"/>
                  <a:ea typeface="DM Sans Medium"/>
                  <a:cs typeface="DM Sans Medium"/>
                  <a:sym typeface="DM Sans Medium"/>
                </a:rPr>
                <a:t>Material (possessions &amp; your time)</a:t>
              </a:r>
              <a:endParaRPr sz="1600">
                <a:solidFill>
                  <a:srgbClr val="783F04"/>
                </a:solidFill>
                <a:latin typeface="DM Sans Medium"/>
                <a:ea typeface="DM Sans Medium"/>
                <a:cs typeface="DM Sans Medium"/>
                <a:sym typeface="DM Sans Medium"/>
              </a:endParaRPr>
            </a:p>
          </p:txBody>
        </p:sp>
        <p:cxnSp>
          <p:nvCxnSpPr>
            <p:cNvPr id="112" name="Google Shape;112;p20"/>
            <p:cNvCxnSpPr/>
            <p:nvPr/>
          </p:nvCxnSpPr>
          <p:spPr>
            <a:xfrm>
              <a:off x="2669250" y="3615169"/>
              <a:ext cx="3805500" cy="0"/>
            </a:xfrm>
            <a:prstGeom prst="straightConnector1">
              <a:avLst/>
            </a:prstGeom>
            <a:noFill/>
            <a:ln w="9525" cap="flat" cmpd="sng">
              <a:solidFill>
                <a:srgbClr val="783F04"/>
              </a:solidFill>
              <a:prstDash val="solid"/>
              <a:round/>
              <a:headEnd type="none" w="med" len="med"/>
              <a:tailEnd type="none" w="med" len="med"/>
            </a:ln>
          </p:spPr>
        </p:cxnSp>
        <p:cxnSp>
          <p:nvCxnSpPr>
            <p:cNvPr id="113" name="Google Shape;113;p20"/>
            <p:cNvCxnSpPr/>
            <p:nvPr/>
          </p:nvCxnSpPr>
          <p:spPr>
            <a:xfrm>
              <a:off x="2669250" y="2930956"/>
              <a:ext cx="3805500" cy="0"/>
            </a:xfrm>
            <a:prstGeom prst="straightConnector1">
              <a:avLst/>
            </a:prstGeom>
            <a:noFill/>
            <a:ln w="9525" cap="flat" cmpd="sng">
              <a:solidFill>
                <a:srgbClr val="783F04"/>
              </a:solidFill>
              <a:prstDash val="solid"/>
              <a:round/>
              <a:headEnd type="none" w="med" len="med"/>
              <a:tailEnd type="none" w="med" len="med"/>
            </a:ln>
          </p:spPr>
        </p:cxnSp>
        <p:sp>
          <p:nvSpPr>
            <p:cNvPr id="114" name="Google Shape;114;p20"/>
            <p:cNvSpPr txBox="1"/>
            <p:nvPr/>
          </p:nvSpPr>
          <p:spPr>
            <a:xfrm>
              <a:off x="2914350" y="3082263"/>
              <a:ext cx="3560400" cy="381600"/>
            </a:xfrm>
            <a:prstGeom prst="rect">
              <a:avLst/>
            </a:prstGeom>
            <a:noFill/>
            <a:ln>
              <a:noFill/>
            </a:ln>
          </p:spPr>
          <p:txBody>
            <a:bodyPr spcFirstLastPara="1" wrap="square" lIns="91425" tIns="91425" rIns="91425" bIns="91425" anchor="ctr" anchorCtr="0">
              <a:noAutofit/>
            </a:bodyPr>
            <a:lstStyle/>
            <a:p>
              <a:pPr marL="0" lvl="0" indent="0" algn="l" rtl="0">
                <a:lnSpc>
                  <a:spcPct val="80000"/>
                </a:lnSpc>
                <a:spcBef>
                  <a:spcPts val="0"/>
                </a:spcBef>
                <a:spcAft>
                  <a:spcPts val="0"/>
                </a:spcAft>
                <a:buNone/>
              </a:pPr>
              <a:r>
                <a:rPr lang="en" sz="1600">
                  <a:solidFill>
                    <a:srgbClr val="783F04"/>
                  </a:solidFill>
                  <a:latin typeface="DM Sans Medium"/>
                  <a:ea typeface="DM Sans Medium"/>
                  <a:cs typeface="DM Sans Medium"/>
                  <a:sym typeface="DM Sans Medium"/>
                </a:rPr>
                <a:t>Mental (thoughts &amp; fears)</a:t>
              </a:r>
              <a:endParaRPr sz="1600">
                <a:solidFill>
                  <a:srgbClr val="783F04"/>
                </a:solidFill>
                <a:latin typeface="DM Sans Medium"/>
                <a:ea typeface="DM Sans Medium"/>
                <a:cs typeface="DM Sans Medium"/>
                <a:sym typeface="DM Sans Medium"/>
              </a:endParaRPr>
            </a:p>
          </p:txBody>
        </p:sp>
        <p:sp>
          <p:nvSpPr>
            <p:cNvPr id="115" name="Google Shape;115;p20"/>
            <p:cNvSpPr/>
            <p:nvPr/>
          </p:nvSpPr>
          <p:spPr>
            <a:xfrm rot="10800000">
              <a:off x="2592159" y="3194556"/>
              <a:ext cx="156900" cy="156900"/>
            </a:xfrm>
            <a:prstGeom prst="pie">
              <a:avLst>
                <a:gd name="adj1" fmla="val 5400368"/>
                <a:gd name="adj2" fmla="val 16200000"/>
              </a:avLst>
            </a:prstGeom>
            <a:solidFill>
              <a:srgbClr val="783F0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800">
                <a:solidFill>
                  <a:srgbClr val="434343"/>
                </a:solidFill>
                <a:latin typeface="Domine"/>
                <a:ea typeface="Domine"/>
                <a:cs typeface="Domine"/>
                <a:sym typeface="Domine"/>
              </a:endParaRPr>
            </a:p>
          </p:txBody>
        </p:sp>
        <p:sp>
          <p:nvSpPr>
            <p:cNvPr id="116" name="Google Shape;116;p20"/>
            <p:cNvSpPr/>
            <p:nvPr/>
          </p:nvSpPr>
          <p:spPr>
            <a:xfrm rot="10800000">
              <a:off x="2670597" y="3194663"/>
              <a:ext cx="156900" cy="156900"/>
            </a:xfrm>
            <a:prstGeom prst="pie">
              <a:avLst>
                <a:gd name="adj1" fmla="val 5400368"/>
                <a:gd name="adj2" fmla="val 16200000"/>
              </a:avLst>
            </a:prstGeom>
            <a:solidFill>
              <a:srgbClr val="783F0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800">
                <a:solidFill>
                  <a:srgbClr val="402145"/>
                </a:solidFill>
                <a:latin typeface="Domine"/>
                <a:ea typeface="Domine"/>
                <a:cs typeface="Domine"/>
                <a:sym typeface="Domine"/>
              </a:endParaRPr>
            </a:p>
          </p:txBody>
        </p:sp>
        <p:sp>
          <p:nvSpPr>
            <p:cNvPr id="117" name="Google Shape;117;p20"/>
            <p:cNvSpPr/>
            <p:nvPr/>
          </p:nvSpPr>
          <p:spPr>
            <a:xfrm rot="10800000">
              <a:off x="2592159" y="3878706"/>
              <a:ext cx="156900" cy="156900"/>
            </a:xfrm>
            <a:prstGeom prst="pie">
              <a:avLst>
                <a:gd name="adj1" fmla="val 5400368"/>
                <a:gd name="adj2" fmla="val 16200000"/>
              </a:avLst>
            </a:prstGeom>
            <a:solidFill>
              <a:srgbClr val="783F0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800">
                <a:solidFill>
                  <a:srgbClr val="434343"/>
                </a:solidFill>
                <a:latin typeface="Domine"/>
                <a:ea typeface="Domine"/>
                <a:cs typeface="Domine"/>
                <a:sym typeface="Domine"/>
              </a:endParaRPr>
            </a:p>
          </p:txBody>
        </p:sp>
        <p:sp>
          <p:nvSpPr>
            <p:cNvPr id="118" name="Google Shape;118;p20"/>
            <p:cNvSpPr/>
            <p:nvPr/>
          </p:nvSpPr>
          <p:spPr>
            <a:xfrm rot="10800000">
              <a:off x="2670597" y="3878813"/>
              <a:ext cx="156900" cy="156900"/>
            </a:xfrm>
            <a:prstGeom prst="pie">
              <a:avLst>
                <a:gd name="adj1" fmla="val 5400368"/>
                <a:gd name="adj2" fmla="val 16200000"/>
              </a:avLst>
            </a:prstGeom>
            <a:solidFill>
              <a:srgbClr val="783F0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800">
                <a:solidFill>
                  <a:srgbClr val="402145"/>
                </a:solidFill>
                <a:latin typeface="Domine"/>
                <a:ea typeface="Domine"/>
                <a:cs typeface="Domine"/>
                <a:sym typeface="Domine"/>
              </a:endParaRPr>
            </a:p>
          </p:txBody>
        </p:sp>
        <p:sp>
          <p:nvSpPr>
            <p:cNvPr id="119" name="Google Shape;119;p20"/>
            <p:cNvSpPr txBox="1"/>
            <p:nvPr/>
          </p:nvSpPr>
          <p:spPr>
            <a:xfrm>
              <a:off x="2914350" y="3766475"/>
              <a:ext cx="3560400" cy="381600"/>
            </a:xfrm>
            <a:prstGeom prst="rect">
              <a:avLst/>
            </a:prstGeom>
            <a:noFill/>
            <a:ln>
              <a:noFill/>
            </a:ln>
          </p:spPr>
          <p:txBody>
            <a:bodyPr spcFirstLastPara="1" wrap="square" lIns="91425" tIns="91425" rIns="91425" bIns="91425" anchor="ctr" anchorCtr="0">
              <a:noAutofit/>
            </a:bodyPr>
            <a:lstStyle/>
            <a:p>
              <a:pPr marL="0" lvl="0" indent="0" algn="l" rtl="0">
                <a:lnSpc>
                  <a:spcPct val="80000"/>
                </a:lnSpc>
                <a:spcBef>
                  <a:spcPts val="0"/>
                </a:spcBef>
                <a:spcAft>
                  <a:spcPts val="0"/>
                </a:spcAft>
                <a:buNone/>
              </a:pPr>
              <a:r>
                <a:rPr lang="en" sz="1600">
                  <a:solidFill>
                    <a:srgbClr val="783F04"/>
                  </a:solidFill>
                  <a:latin typeface="DM Sans Medium"/>
                  <a:ea typeface="DM Sans Medium"/>
                  <a:cs typeface="DM Sans Medium"/>
                  <a:sym typeface="DM Sans Medium"/>
                </a:rPr>
                <a:t>Emotional (feelings)</a:t>
              </a:r>
              <a:endParaRPr sz="1600">
                <a:solidFill>
                  <a:srgbClr val="783F04"/>
                </a:solidFill>
                <a:latin typeface="DM Sans Medium"/>
                <a:ea typeface="DM Sans Medium"/>
                <a:cs typeface="DM Sans Medium"/>
                <a:sym typeface="DM Sans Medium"/>
              </a:endParaRPr>
            </a:p>
          </p:txBody>
        </p:sp>
      </p:grpSp>
      <p:sp>
        <p:nvSpPr>
          <p:cNvPr id="120" name="Google Shape;120;p20"/>
          <p:cNvSpPr/>
          <p:nvPr/>
        </p:nvSpPr>
        <p:spPr>
          <a:xfrm>
            <a:off x="4963700" y="1214029"/>
            <a:ext cx="2069700" cy="1385100"/>
          </a:xfrm>
          <a:prstGeom prst="roundRect">
            <a:avLst>
              <a:gd name="adj" fmla="val 16667"/>
            </a:avLst>
          </a:prstGeom>
          <a:solidFill>
            <a:srgbClr val="3543E2"/>
          </a:solidFill>
          <a:ln>
            <a:noFill/>
          </a:ln>
        </p:spPr>
        <p:txBody>
          <a:bodyPr spcFirstLastPara="1" wrap="square" lIns="91425" tIns="91425" rIns="91425" bIns="91425" anchor="t" anchorCtr="0">
            <a:noAutofit/>
          </a:bodyPr>
          <a:lstStyle/>
          <a:p>
            <a:pPr marL="0" lvl="0" indent="0" algn="r" rtl="0">
              <a:spcBef>
                <a:spcPts val="0"/>
              </a:spcBef>
              <a:spcAft>
                <a:spcPts val="0"/>
              </a:spcAft>
              <a:buNone/>
            </a:pPr>
            <a:endParaRPr b="1">
              <a:solidFill>
                <a:srgbClr val="FEFEFE"/>
              </a:solidFill>
              <a:latin typeface="Alegreya"/>
              <a:ea typeface="Alegreya"/>
              <a:cs typeface="Alegreya"/>
              <a:sym typeface="Alegreya"/>
            </a:endParaRPr>
          </a:p>
        </p:txBody>
      </p:sp>
      <p:sp>
        <p:nvSpPr>
          <p:cNvPr id="121" name="Google Shape;121;p20"/>
          <p:cNvSpPr/>
          <p:nvPr/>
        </p:nvSpPr>
        <p:spPr>
          <a:xfrm>
            <a:off x="6397325" y="2126079"/>
            <a:ext cx="2069700" cy="1385100"/>
          </a:xfrm>
          <a:prstGeom prst="roundRect">
            <a:avLst>
              <a:gd name="adj" fmla="val 16667"/>
            </a:avLst>
          </a:prstGeom>
          <a:solidFill>
            <a:srgbClr val="E4445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b="1">
              <a:solidFill>
                <a:srgbClr val="FEFEFE"/>
              </a:solidFill>
              <a:latin typeface="Alegreya"/>
              <a:ea typeface="Alegreya"/>
              <a:cs typeface="Alegreya"/>
              <a:sym typeface="Alegreya"/>
            </a:endParaRPr>
          </a:p>
        </p:txBody>
      </p:sp>
      <p:sp>
        <p:nvSpPr>
          <p:cNvPr id="122" name="Google Shape;122;p20"/>
          <p:cNvSpPr/>
          <p:nvPr/>
        </p:nvSpPr>
        <p:spPr>
          <a:xfrm>
            <a:off x="5407925" y="3408704"/>
            <a:ext cx="2069700" cy="1385100"/>
          </a:xfrm>
          <a:prstGeom prst="roundRect">
            <a:avLst>
              <a:gd name="adj" fmla="val 16667"/>
            </a:avLst>
          </a:prstGeom>
          <a:solidFill>
            <a:srgbClr val="64E996"/>
          </a:solidFill>
          <a:ln>
            <a:noFill/>
          </a:ln>
        </p:spPr>
        <p:txBody>
          <a:bodyPr spcFirstLastPara="1" wrap="square" lIns="91425" tIns="91425" rIns="91425" bIns="91425" anchor="t" anchorCtr="0">
            <a:noAutofit/>
          </a:bodyPr>
          <a:lstStyle/>
          <a:p>
            <a:pPr marL="0" lvl="0" indent="0" algn="r" rtl="0">
              <a:spcBef>
                <a:spcPts val="0"/>
              </a:spcBef>
              <a:spcAft>
                <a:spcPts val="0"/>
              </a:spcAft>
              <a:buNone/>
            </a:pPr>
            <a:endParaRPr b="1">
              <a:solidFill>
                <a:srgbClr val="040404"/>
              </a:solidFill>
              <a:latin typeface="Alegreya"/>
              <a:ea typeface="Alegreya"/>
              <a:cs typeface="Alegreya"/>
              <a:sym typeface="Alegreya"/>
            </a:endParaRPr>
          </a:p>
        </p:txBody>
      </p:sp>
      <p:sp>
        <p:nvSpPr>
          <p:cNvPr id="123" name="Google Shape;123;p20"/>
          <p:cNvSpPr txBox="1"/>
          <p:nvPr/>
        </p:nvSpPr>
        <p:spPr>
          <a:xfrm>
            <a:off x="5189288" y="1458504"/>
            <a:ext cx="1781100" cy="7614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3500">
                <a:solidFill>
                  <a:srgbClr val="FEFEFE"/>
                </a:solidFill>
                <a:latin typeface="Alegreya"/>
                <a:ea typeface="Alegreya"/>
                <a:cs typeface="Alegreya"/>
                <a:sym typeface="Alegreya"/>
              </a:rPr>
              <a:t>Porous</a:t>
            </a:r>
            <a:endParaRPr sz="3500">
              <a:solidFill>
                <a:srgbClr val="FEFEFE"/>
              </a:solidFill>
              <a:latin typeface="Alegreya"/>
              <a:ea typeface="Alegreya"/>
              <a:cs typeface="Alegreya"/>
              <a:sym typeface="Alegreya"/>
            </a:endParaRPr>
          </a:p>
        </p:txBody>
      </p:sp>
      <p:sp>
        <p:nvSpPr>
          <p:cNvPr id="124" name="Google Shape;124;p20"/>
          <p:cNvSpPr txBox="1"/>
          <p:nvPr/>
        </p:nvSpPr>
        <p:spPr>
          <a:xfrm>
            <a:off x="6685913" y="2543954"/>
            <a:ext cx="1781100" cy="7614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4000">
                <a:solidFill>
                  <a:srgbClr val="FEFEFE"/>
                </a:solidFill>
                <a:latin typeface="Alegreya"/>
                <a:ea typeface="Alegreya"/>
                <a:cs typeface="Alegreya"/>
                <a:sym typeface="Alegreya"/>
              </a:rPr>
              <a:t>Rigid</a:t>
            </a:r>
            <a:endParaRPr sz="4000">
              <a:solidFill>
                <a:srgbClr val="FEFEFE"/>
              </a:solidFill>
              <a:latin typeface="Alegreya"/>
              <a:ea typeface="Alegreya"/>
              <a:cs typeface="Alegreya"/>
              <a:sym typeface="Alegreya"/>
            </a:endParaRPr>
          </a:p>
        </p:txBody>
      </p:sp>
      <p:sp>
        <p:nvSpPr>
          <p:cNvPr id="125" name="Google Shape;125;p20"/>
          <p:cNvSpPr txBox="1"/>
          <p:nvPr/>
        </p:nvSpPr>
        <p:spPr>
          <a:xfrm>
            <a:off x="5552226" y="3797525"/>
            <a:ext cx="1781100" cy="7614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3500">
                <a:solidFill>
                  <a:srgbClr val="111111"/>
                </a:solidFill>
                <a:latin typeface="Alegreya"/>
                <a:ea typeface="Alegreya"/>
                <a:cs typeface="Alegreya"/>
                <a:sym typeface="Alegreya"/>
              </a:rPr>
              <a:t>Healthy</a:t>
            </a:r>
            <a:endParaRPr sz="3300">
              <a:solidFill>
                <a:srgbClr val="111111"/>
              </a:solidFill>
              <a:latin typeface="Alegreya"/>
              <a:ea typeface="Alegreya"/>
              <a:cs typeface="Alegreya"/>
              <a:sym typeface="Alegreya"/>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Why do I need boundaries?</a:t>
            </a:r>
            <a:endParaRPr/>
          </a:p>
        </p:txBody>
      </p:sp>
      <p:sp>
        <p:nvSpPr>
          <p:cNvPr id="131" name="Google Shape;131;p21"/>
          <p:cNvSpPr txBox="1">
            <a:spLocks noGrp="1"/>
          </p:cNvSpPr>
          <p:nvPr>
            <p:ph type="body" idx="1"/>
          </p:nvPr>
        </p:nvSpPr>
        <p:spPr>
          <a:xfrm>
            <a:off x="311700" y="1090900"/>
            <a:ext cx="8520600" cy="3765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solidFill>
                  <a:schemeClr val="dk1"/>
                </a:solidFill>
              </a:rPr>
              <a:t>Creating healthy boundaries </a:t>
            </a:r>
            <a:endParaRPr>
              <a:solidFill>
                <a:schemeClr val="dk1"/>
              </a:solidFill>
            </a:endParaRPr>
          </a:p>
          <a:p>
            <a:pPr marL="457200" lvl="0" indent="-342900" algn="l" rtl="0">
              <a:spcBef>
                <a:spcPts val="1200"/>
              </a:spcBef>
              <a:spcAft>
                <a:spcPts val="0"/>
              </a:spcAft>
              <a:buClr>
                <a:schemeClr val="dk1"/>
              </a:buClr>
              <a:buSzPts val="1800"/>
              <a:buChar char="●"/>
            </a:pPr>
            <a:r>
              <a:rPr lang="en">
                <a:solidFill>
                  <a:schemeClr val="dk1"/>
                </a:solidFill>
              </a:rPr>
              <a:t>Protects you from emotional harm</a:t>
            </a:r>
            <a:endParaRPr>
              <a:solidFill>
                <a:schemeClr val="dk1"/>
              </a:solidFill>
            </a:endParaRPr>
          </a:p>
          <a:p>
            <a:pPr marL="457200" lvl="0" indent="-342900" algn="l" rtl="0">
              <a:spcBef>
                <a:spcPts val="0"/>
              </a:spcBef>
              <a:spcAft>
                <a:spcPts val="0"/>
              </a:spcAft>
              <a:buClr>
                <a:schemeClr val="dk1"/>
              </a:buClr>
              <a:buSzPts val="1800"/>
              <a:buChar char="●"/>
            </a:pPr>
            <a:r>
              <a:rPr lang="en">
                <a:solidFill>
                  <a:schemeClr val="dk1"/>
                </a:solidFill>
              </a:rPr>
              <a:t>Keeps your personal dignity intact</a:t>
            </a:r>
            <a:endParaRPr>
              <a:solidFill>
                <a:schemeClr val="dk1"/>
              </a:solidFill>
            </a:endParaRPr>
          </a:p>
          <a:p>
            <a:pPr marL="457200" lvl="0" indent="-342900" algn="l" rtl="0">
              <a:spcBef>
                <a:spcPts val="0"/>
              </a:spcBef>
              <a:spcAft>
                <a:spcPts val="0"/>
              </a:spcAft>
              <a:buClr>
                <a:schemeClr val="dk1"/>
              </a:buClr>
              <a:buSzPts val="1800"/>
              <a:buChar char="●"/>
            </a:pPr>
            <a:r>
              <a:rPr lang="en">
                <a:solidFill>
                  <a:schemeClr val="dk1"/>
                </a:solidFill>
              </a:rPr>
              <a:t>Strengthens relationships… including the one with yourself!</a:t>
            </a:r>
            <a:endParaRPr>
              <a:solidFill>
                <a:schemeClr val="dk1"/>
              </a:solidFill>
            </a:endParaRPr>
          </a:p>
          <a:p>
            <a:pPr marL="457200" lvl="0" indent="-342900" algn="l" rtl="0">
              <a:spcBef>
                <a:spcPts val="0"/>
              </a:spcBef>
              <a:spcAft>
                <a:spcPts val="0"/>
              </a:spcAft>
              <a:buClr>
                <a:schemeClr val="dk1"/>
              </a:buClr>
              <a:buSzPts val="1800"/>
              <a:buChar char="●"/>
            </a:pPr>
            <a:r>
              <a:rPr lang="en">
                <a:solidFill>
                  <a:schemeClr val="dk1"/>
                </a:solidFill>
              </a:rPr>
              <a:t>Teaches people how to treat us</a:t>
            </a:r>
            <a:endParaRPr>
              <a:solidFill>
                <a:schemeClr val="dk1"/>
              </a:solidFill>
            </a:endParaRPr>
          </a:p>
          <a:p>
            <a:pPr marL="457200" lvl="0" indent="-342900" algn="l" rtl="0">
              <a:spcBef>
                <a:spcPts val="0"/>
              </a:spcBef>
              <a:spcAft>
                <a:spcPts val="0"/>
              </a:spcAft>
              <a:buClr>
                <a:schemeClr val="dk1"/>
              </a:buClr>
              <a:buSzPts val="1800"/>
              <a:buChar char="●"/>
            </a:pPr>
            <a:r>
              <a:rPr lang="en">
                <a:solidFill>
                  <a:schemeClr val="dk1"/>
                </a:solidFill>
              </a:rPr>
              <a:t>Allows others to support us in the way we want to be supported</a:t>
            </a:r>
            <a:endParaRPr>
              <a:solidFill>
                <a:schemeClr val="dk1"/>
              </a:solidFill>
            </a:endParaRPr>
          </a:p>
          <a:p>
            <a:pPr marL="457200" lvl="0" indent="-342900" algn="l" rtl="0">
              <a:spcBef>
                <a:spcPts val="0"/>
              </a:spcBef>
              <a:spcAft>
                <a:spcPts val="0"/>
              </a:spcAft>
              <a:buClr>
                <a:schemeClr val="dk1"/>
              </a:buClr>
              <a:buSzPts val="1800"/>
              <a:buChar char="●"/>
            </a:pPr>
            <a:r>
              <a:rPr lang="en">
                <a:solidFill>
                  <a:schemeClr val="dk1"/>
                </a:solidFill>
              </a:rPr>
              <a:t>Improves communication, creates clarity (no one can read your mind, it’s unfair to expect them to)</a:t>
            </a:r>
            <a:endParaRPr>
              <a:solidFill>
                <a:schemeClr val="dk1"/>
              </a:solidFill>
            </a:endParaRPr>
          </a:p>
          <a:p>
            <a:pPr marL="457200" lvl="0" indent="-342900" algn="l" rtl="0">
              <a:spcBef>
                <a:spcPts val="0"/>
              </a:spcBef>
              <a:spcAft>
                <a:spcPts val="0"/>
              </a:spcAft>
              <a:buClr>
                <a:schemeClr val="dk1"/>
              </a:buClr>
              <a:buSzPts val="1800"/>
              <a:buChar char="●"/>
            </a:pPr>
            <a:r>
              <a:rPr lang="en">
                <a:solidFill>
                  <a:schemeClr val="dk1"/>
                </a:solidFill>
              </a:rPr>
              <a:t>Promotes self-esteem and self-love</a:t>
            </a:r>
            <a:endParaRPr>
              <a:solidFill>
                <a:schemeClr val="dk1"/>
              </a:solidFill>
            </a:endParaRPr>
          </a:p>
          <a:p>
            <a:pPr marL="457200" lvl="0" indent="-342900" algn="l" rtl="0">
              <a:spcBef>
                <a:spcPts val="0"/>
              </a:spcBef>
              <a:spcAft>
                <a:spcPts val="0"/>
              </a:spcAft>
              <a:buClr>
                <a:schemeClr val="dk1"/>
              </a:buClr>
              <a:buSzPts val="1800"/>
              <a:buChar char="●"/>
            </a:pPr>
            <a:r>
              <a:rPr lang="en">
                <a:solidFill>
                  <a:schemeClr val="dk1"/>
                </a:solidFill>
              </a:rPr>
              <a:t>Healing is in the asking</a:t>
            </a:r>
            <a:endParaRPr>
              <a:solidFill>
                <a:schemeClr val="dk1"/>
              </a:solidFill>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5205</Words>
  <Application>Microsoft Office PowerPoint</Application>
  <PresentationFormat>On-screen Show (16:9)</PresentationFormat>
  <Paragraphs>420</Paragraphs>
  <Slides>33</Slides>
  <Notes>33</Notes>
  <HiddenSlides>0</HiddenSlides>
  <MMClips>0</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33</vt:i4>
      </vt:variant>
    </vt:vector>
  </HeadingPairs>
  <TitlesOfParts>
    <vt:vector size="52" baseType="lpstr">
      <vt:lpstr>DM Mono</vt:lpstr>
      <vt:lpstr>Lexend</vt:lpstr>
      <vt:lpstr>Gowun Batang</vt:lpstr>
      <vt:lpstr>Roboto Medium</vt:lpstr>
      <vt:lpstr>Arial</vt:lpstr>
      <vt:lpstr>Barlow Semi Condensed</vt:lpstr>
      <vt:lpstr>Darker Grotesque</vt:lpstr>
      <vt:lpstr>Archivo</vt:lpstr>
      <vt:lpstr>Roboto</vt:lpstr>
      <vt:lpstr>Alegreya</vt:lpstr>
      <vt:lpstr>Bungee</vt:lpstr>
      <vt:lpstr>Archivo Medium</vt:lpstr>
      <vt:lpstr>DM Sans</vt:lpstr>
      <vt:lpstr>Barlow Semi Condensed Black</vt:lpstr>
      <vt:lpstr>Patua One</vt:lpstr>
      <vt:lpstr>DM Sans Medium</vt:lpstr>
      <vt:lpstr>Domine</vt:lpstr>
      <vt:lpstr>Montserrat</vt:lpstr>
      <vt:lpstr>Simple Light</vt:lpstr>
      <vt:lpstr>Tools for Boundaries</vt:lpstr>
      <vt:lpstr>Making Choices Prayer</vt:lpstr>
      <vt:lpstr>Codependents often have trouble setting healthy priorities and boundaries.</vt:lpstr>
      <vt:lpstr>Goals for today:</vt:lpstr>
      <vt:lpstr>Some Boundary Myths &amp; Truths</vt:lpstr>
      <vt:lpstr>What are boundaries?</vt:lpstr>
      <vt:lpstr>Internal boundaries</vt:lpstr>
      <vt:lpstr>Boundaries come in 5 categories and 3 types</vt:lpstr>
      <vt:lpstr>Why do I need boundaries?</vt:lpstr>
      <vt:lpstr>Why do codependents often have trouble w/boundaries?</vt:lpstr>
      <vt:lpstr>PowerPoint Presentation</vt:lpstr>
      <vt:lpstr>Boundary Blocks &amp; Bombs</vt:lpstr>
      <vt:lpstr>Limiting Beliefs</vt:lpstr>
      <vt:lpstr>Repeating Boundary Patterns</vt:lpstr>
      <vt:lpstr>Know yourself to know your boundaries </vt:lpstr>
      <vt:lpstr>Exercise:</vt:lpstr>
      <vt:lpstr>Boundary meditation</vt:lpstr>
      <vt:lpstr>Get Clear Where A Boundary Is Needed</vt:lpstr>
      <vt:lpstr>Resentment inventory</vt:lpstr>
      <vt:lpstr>How do I get from “Whoa that’s not okay” to  expressing a clear, kind limit? Strategy: Use a boundary alert to get started.</vt:lpstr>
      <vt:lpstr>How can I set functional boundaries?</vt:lpstr>
      <vt:lpstr>Strategy: Create a proactive boundary plan… </vt:lpstr>
      <vt:lpstr>Side Note on Boundary Destroyers</vt:lpstr>
      <vt:lpstr>Strategy:  Use the 3 R’s</vt:lpstr>
      <vt:lpstr>PowerPoint Presentation</vt:lpstr>
      <vt:lpstr>Strategy: Use boundary scripts and sentence starters</vt:lpstr>
      <vt:lpstr>PowerPoint Presentation</vt:lpstr>
      <vt:lpstr>Exercise: Writing basic boundary scripts</vt:lpstr>
      <vt:lpstr>How do I hold or enforce my boundaries?</vt:lpstr>
      <vt:lpstr>Boundary reversal = Self-sabotage Deal with post-boundary setting anxiety</vt:lpstr>
      <vt:lpstr>Scripts for Boundary Pushback</vt:lpstr>
      <vt:lpstr>More Strategies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Roxanne Molskness</cp:lastModifiedBy>
  <cp:revision>1</cp:revision>
  <dcterms:modified xsi:type="dcterms:W3CDTF">2025-05-30T23:03:19Z</dcterms:modified>
</cp:coreProperties>
</file>